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0" r:id="rId3"/>
  </p:sldMasterIdLst>
  <p:notesMasterIdLst>
    <p:notesMasterId r:id="rId48"/>
  </p:notesMasterIdLst>
  <p:sldIdLst>
    <p:sldId id="256" r:id="rId4"/>
    <p:sldId id="29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7" r:id="rId25"/>
    <p:sldId id="294" r:id="rId26"/>
    <p:sldId id="276" r:id="rId27"/>
    <p:sldId id="278" r:id="rId28"/>
    <p:sldId id="279" r:id="rId29"/>
    <p:sldId id="280" r:id="rId30"/>
    <p:sldId id="296" r:id="rId31"/>
    <p:sldId id="297" r:id="rId32"/>
    <p:sldId id="298" r:id="rId33"/>
    <p:sldId id="299"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Lst>
  <p:sldSz cx="9144000" cy="6858000" type="screen4x3"/>
  <p:notesSz cx="7010400" cy="9296400"/>
  <p:embeddedFontLst>
    <p:embeddedFont>
      <p:font typeface="Calibri" panose="020F0502020204030204" pitchFamily="34" charset="0"/>
      <p:regular r:id="rId49"/>
      <p:bold r:id="rId50"/>
      <p:italic r:id="rId51"/>
      <p:boldItalic r:id="rId52"/>
    </p:embeddedFont>
    <p:embeddedFont>
      <p:font typeface="Arial Black" panose="020B0A04020102020204" pitchFamily="3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7">
          <p15:clr>
            <a:srgbClr val="A4A3A4"/>
          </p15:clr>
        </p15:guide>
        <p15:guide id="2" pos="2809">
          <p15:clr>
            <a:srgbClr val="A4A3A4"/>
          </p15:clr>
        </p15:guide>
        <p15:guide id="3" orient="horz" pos="2222">
          <p15:clr>
            <a:srgbClr val="A4A3A4"/>
          </p15:clr>
        </p15:guide>
        <p15:guide id="4" pos="26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3EAE8C-4876-4FD5-B37C-75BE44E162DE}">
  <a:tblStyle styleId="{223EAE8C-4876-4FD5-B37C-75BE44E162DE}"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9EC"/>
          </a:solidFill>
        </a:fill>
      </a:tcStyle>
    </a:wholeTbl>
    <a:band1H>
      <a:tcTxStyle/>
      <a:tcStyle>
        <a:tcBdr/>
        <a:fill>
          <a:solidFill>
            <a:srgbClr val="CBD0D8"/>
          </a:solidFill>
        </a:fill>
      </a:tcStyle>
    </a:band1H>
    <a:band2H>
      <a:tcTxStyle/>
      <a:tcStyle>
        <a:tcBdr/>
      </a:tcStyle>
    </a:band2H>
    <a:band1V>
      <a:tcTxStyle/>
      <a:tcStyle>
        <a:tcBdr/>
        <a:fill>
          <a:solidFill>
            <a:srgbClr val="CBD0D8"/>
          </a:solidFill>
        </a:fill>
      </a:tcStyle>
    </a:band1V>
    <a:band2V>
      <a:tcTxStyle/>
      <a:tcStyle>
        <a:tcBdr/>
      </a:tcStyle>
    </a:band2V>
    <a:lastCol>
      <a:tcTxStyle b="on" i="off">
        <a:font>
          <a:latin typeface="Calibri"/>
          <a:ea typeface="Calibri"/>
          <a:cs typeface="Calibri"/>
        </a:font>
        <a:srgbClr val="FFFFFF"/>
      </a:tcTxStyle>
      <a:tcStyle>
        <a:tcBdr/>
        <a:fill>
          <a:solidFill>
            <a:srgbClr val="285583"/>
          </a:solidFill>
        </a:fill>
      </a:tcStyle>
    </a:lastCol>
    <a:firstCol>
      <a:tcTxStyle b="on" i="off">
        <a:font>
          <a:latin typeface="Calibri"/>
          <a:ea typeface="Calibri"/>
          <a:cs typeface="Calibri"/>
        </a:font>
        <a:srgbClr val="FFFFFF"/>
      </a:tcTxStyle>
      <a:tcStyle>
        <a:tcBdr/>
        <a:fill>
          <a:solidFill>
            <a:srgbClr val="285583"/>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285583"/>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285583"/>
          </a:solidFill>
        </a:fill>
      </a:tcStyle>
    </a:firstRow>
    <a:neCell>
      <a:tcTxStyle/>
      <a:tcStyle>
        <a:tcBdr/>
      </a:tcStyle>
    </a:neCell>
    <a:nwCell>
      <a:tcTxStyle/>
      <a:tcStyle>
        <a:tcBdr/>
      </a:tcStyle>
    </a:nwCell>
  </a:tblStyle>
  <a:tblStyle styleId="{DFA436AF-493B-45F5-ADBF-A31149D58AC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BD0D8"/>
          </a:solidFill>
        </a:fill>
      </a:tcStyle>
    </a:band1H>
    <a:band2H>
      <a:tcTxStyle/>
      <a:tcStyle>
        <a:tcBdr/>
      </a:tcStyle>
    </a:band2H>
    <a:band1V>
      <a:tcTxStyle/>
      <a:tcStyle>
        <a:tcBdr/>
        <a:fill>
          <a:solidFill>
            <a:srgbClr val="CBD0D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4877460-094F-4685-881B-31682AC45977}"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32" autoAdjust="0"/>
  </p:normalViewPr>
  <p:slideViewPr>
    <p:cSldViewPr snapToGrid="0">
      <p:cViewPr varScale="1">
        <p:scale>
          <a:sx n="88" d="100"/>
          <a:sy n="88" d="100"/>
        </p:scale>
        <p:origin x="1306" y="62"/>
      </p:cViewPr>
      <p:guideLst>
        <p:guide orient="horz" pos="1347"/>
        <p:guide pos="2809"/>
        <p:guide orient="horz" pos="2222"/>
        <p:guide pos="26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bburnet\Downloads\Published_2019_ABI_Thermal_Model_2019-06-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'FPM Trend Chart'!$K$2</c:f>
          <c:strCache>
            <c:ptCount val="1"/>
            <c:pt idx="0">
              <c:v>2019 LWIR Focal Plane Maximum Temperatures</c:v>
            </c:pt>
          </c:strCache>
        </c:strRef>
      </c:tx>
      <c:layout>
        <c:manualLayout>
          <c:xMode val="edge"/>
          <c:yMode val="edge"/>
          <c:x val="0.28571522309711284"/>
          <c:y val="1.85702813499980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7474537170149191E-2"/>
          <c:y val="7.5361259777686276E-2"/>
          <c:w val="0.90992914852898288"/>
          <c:h val="0.83415242622569175"/>
        </c:manualLayout>
      </c:layout>
      <c:scatterChart>
        <c:scatterStyle val="lineMarker"/>
        <c:varyColors val="0"/>
        <c:ser>
          <c:idx val="1"/>
          <c:order val="1"/>
          <c:tx>
            <c:strRef>
              <c:f>'FPM Trend Chart'!$E$45</c:f>
              <c:strCache>
                <c:ptCount val="1"/>
                <c:pt idx="0">
                  <c:v>Band 8</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Chart'!$E$46:$E$48</c:f>
              <c:numCache>
                <c:formatCode>General</c:formatCode>
                <c:ptCount val="3"/>
                <c:pt idx="0">
                  <c:v>86.7</c:v>
                </c:pt>
                <c:pt idx="1">
                  <c:v>86.7</c:v>
                </c:pt>
                <c:pt idx="2">
                  <c:v>86.7</c:v>
                </c:pt>
              </c:numCache>
            </c:numRef>
          </c:yVal>
          <c:smooth val="0"/>
          <c:extLst>
            <c:ext xmlns:c16="http://schemas.microsoft.com/office/drawing/2014/chart" uri="{C3380CC4-5D6E-409C-BE32-E72D297353CC}">
              <c16:uniqueId val="{00000000-1444-45FE-B75B-E40B15694642}"/>
            </c:ext>
          </c:extLst>
        </c:ser>
        <c:ser>
          <c:idx val="0"/>
          <c:order val="0"/>
          <c:tx>
            <c:v>Daily Peak</c:v>
          </c:tx>
          <c:spPr>
            <a:ln w="25400" cap="rnd">
              <a:solidFill>
                <a:srgbClr val="0070C0"/>
              </a:solidFill>
              <a:round/>
            </a:ln>
            <a:effectLst/>
          </c:spPr>
          <c:marker>
            <c:symbol val="circle"/>
            <c:size val="5"/>
          </c:marker>
          <c:xVal>
            <c:numRef>
              <c:f>TempRunDaily!$B$6:$B$370</c:f>
              <c:numCache>
                <c:formatCode>[$-409]d\-mmm;@</c:formatCode>
                <c:ptCount val="365"/>
                <c:pt idx="0">
                  <c:v>43466</c:v>
                </c:pt>
                <c:pt idx="1">
                  <c:v>43467</c:v>
                </c:pt>
                <c:pt idx="2">
                  <c:v>43468</c:v>
                </c:pt>
                <c:pt idx="3">
                  <c:v>43469</c:v>
                </c:pt>
                <c:pt idx="4">
                  <c:v>43470</c:v>
                </c:pt>
                <c:pt idx="5">
                  <c:v>43471</c:v>
                </c:pt>
                <c:pt idx="6">
                  <c:v>43472</c:v>
                </c:pt>
                <c:pt idx="7">
                  <c:v>43473</c:v>
                </c:pt>
                <c:pt idx="8">
                  <c:v>43474</c:v>
                </c:pt>
                <c:pt idx="9">
                  <c:v>43475</c:v>
                </c:pt>
                <c:pt idx="10">
                  <c:v>43476</c:v>
                </c:pt>
                <c:pt idx="11">
                  <c:v>43477</c:v>
                </c:pt>
                <c:pt idx="12">
                  <c:v>43478</c:v>
                </c:pt>
                <c:pt idx="13">
                  <c:v>43479</c:v>
                </c:pt>
                <c:pt idx="14">
                  <c:v>43480</c:v>
                </c:pt>
                <c:pt idx="15">
                  <c:v>43481</c:v>
                </c:pt>
                <c:pt idx="16">
                  <c:v>43482</c:v>
                </c:pt>
                <c:pt idx="17">
                  <c:v>43483</c:v>
                </c:pt>
                <c:pt idx="18">
                  <c:v>43484</c:v>
                </c:pt>
                <c:pt idx="19">
                  <c:v>43485</c:v>
                </c:pt>
                <c:pt idx="20">
                  <c:v>43486</c:v>
                </c:pt>
                <c:pt idx="21">
                  <c:v>43487</c:v>
                </c:pt>
                <c:pt idx="22">
                  <c:v>43488</c:v>
                </c:pt>
                <c:pt idx="23">
                  <c:v>43489</c:v>
                </c:pt>
                <c:pt idx="24">
                  <c:v>43490</c:v>
                </c:pt>
                <c:pt idx="25">
                  <c:v>43491</c:v>
                </c:pt>
                <c:pt idx="26">
                  <c:v>43492</c:v>
                </c:pt>
                <c:pt idx="27">
                  <c:v>43493</c:v>
                </c:pt>
                <c:pt idx="28">
                  <c:v>43494</c:v>
                </c:pt>
                <c:pt idx="29">
                  <c:v>43495</c:v>
                </c:pt>
                <c:pt idx="30">
                  <c:v>43496</c:v>
                </c:pt>
                <c:pt idx="31">
                  <c:v>43497</c:v>
                </c:pt>
                <c:pt idx="32">
                  <c:v>43498</c:v>
                </c:pt>
                <c:pt idx="33">
                  <c:v>43499</c:v>
                </c:pt>
                <c:pt idx="34">
                  <c:v>43500</c:v>
                </c:pt>
                <c:pt idx="35">
                  <c:v>43501</c:v>
                </c:pt>
                <c:pt idx="36">
                  <c:v>43502</c:v>
                </c:pt>
                <c:pt idx="37">
                  <c:v>43503</c:v>
                </c:pt>
                <c:pt idx="38">
                  <c:v>43504</c:v>
                </c:pt>
                <c:pt idx="39">
                  <c:v>43505</c:v>
                </c:pt>
                <c:pt idx="40">
                  <c:v>43506</c:v>
                </c:pt>
                <c:pt idx="41">
                  <c:v>43507</c:v>
                </c:pt>
                <c:pt idx="42">
                  <c:v>43508</c:v>
                </c:pt>
                <c:pt idx="43">
                  <c:v>43509</c:v>
                </c:pt>
                <c:pt idx="44">
                  <c:v>43510</c:v>
                </c:pt>
                <c:pt idx="45">
                  <c:v>43511</c:v>
                </c:pt>
                <c:pt idx="46">
                  <c:v>43512</c:v>
                </c:pt>
                <c:pt idx="47">
                  <c:v>43513</c:v>
                </c:pt>
                <c:pt idx="48">
                  <c:v>43514</c:v>
                </c:pt>
                <c:pt idx="49">
                  <c:v>43515</c:v>
                </c:pt>
                <c:pt idx="50">
                  <c:v>43516</c:v>
                </c:pt>
                <c:pt idx="51">
                  <c:v>43517</c:v>
                </c:pt>
                <c:pt idx="52">
                  <c:v>43518</c:v>
                </c:pt>
                <c:pt idx="53">
                  <c:v>43519</c:v>
                </c:pt>
                <c:pt idx="54">
                  <c:v>43520</c:v>
                </c:pt>
                <c:pt idx="55">
                  <c:v>43521</c:v>
                </c:pt>
                <c:pt idx="56">
                  <c:v>43522</c:v>
                </c:pt>
                <c:pt idx="57">
                  <c:v>43523</c:v>
                </c:pt>
                <c:pt idx="58">
                  <c:v>43524</c:v>
                </c:pt>
                <c:pt idx="59">
                  <c:v>43525</c:v>
                </c:pt>
                <c:pt idx="60">
                  <c:v>43526</c:v>
                </c:pt>
                <c:pt idx="61">
                  <c:v>43527</c:v>
                </c:pt>
                <c:pt idx="62">
                  <c:v>43528</c:v>
                </c:pt>
                <c:pt idx="63">
                  <c:v>43529</c:v>
                </c:pt>
                <c:pt idx="64">
                  <c:v>43530</c:v>
                </c:pt>
                <c:pt idx="65">
                  <c:v>43531</c:v>
                </c:pt>
                <c:pt idx="66">
                  <c:v>43532</c:v>
                </c:pt>
                <c:pt idx="67">
                  <c:v>43533</c:v>
                </c:pt>
                <c:pt idx="68">
                  <c:v>43534</c:v>
                </c:pt>
                <c:pt idx="69">
                  <c:v>43535</c:v>
                </c:pt>
                <c:pt idx="70">
                  <c:v>43536</c:v>
                </c:pt>
                <c:pt idx="71">
                  <c:v>43537</c:v>
                </c:pt>
                <c:pt idx="72">
                  <c:v>43538</c:v>
                </c:pt>
                <c:pt idx="73">
                  <c:v>43539</c:v>
                </c:pt>
                <c:pt idx="74">
                  <c:v>43540</c:v>
                </c:pt>
                <c:pt idx="75">
                  <c:v>43541</c:v>
                </c:pt>
                <c:pt idx="76">
                  <c:v>43542</c:v>
                </c:pt>
                <c:pt idx="77">
                  <c:v>43543</c:v>
                </c:pt>
                <c:pt idx="78">
                  <c:v>43544</c:v>
                </c:pt>
                <c:pt idx="79">
                  <c:v>43545</c:v>
                </c:pt>
                <c:pt idx="80">
                  <c:v>43546</c:v>
                </c:pt>
                <c:pt idx="81">
                  <c:v>43547</c:v>
                </c:pt>
                <c:pt idx="82">
                  <c:v>43548</c:v>
                </c:pt>
                <c:pt idx="83">
                  <c:v>43549</c:v>
                </c:pt>
                <c:pt idx="84">
                  <c:v>43550</c:v>
                </c:pt>
                <c:pt idx="85">
                  <c:v>43551</c:v>
                </c:pt>
                <c:pt idx="86">
                  <c:v>43552</c:v>
                </c:pt>
                <c:pt idx="87">
                  <c:v>43553</c:v>
                </c:pt>
                <c:pt idx="88">
                  <c:v>43554</c:v>
                </c:pt>
                <c:pt idx="89">
                  <c:v>43555</c:v>
                </c:pt>
                <c:pt idx="90">
                  <c:v>43556</c:v>
                </c:pt>
                <c:pt idx="91">
                  <c:v>43557</c:v>
                </c:pt>
                <c:pt idx="92">
                  <c:v>43558</c:v>
                </c:pt>
                <c:pt idx="93">
                  <c:v>43559</c:v>
                </c:pt>
                <c:pt idx="94">
                  <c:v>43560</c:v>
                </c:pt>
                <c:pt idx="95">
                  <c:v>43561</c:v>
                </c:pt>
                <c:pt idx="96">
                  <c:v>43562</c:v>
                </c:pt>
                <c:pt idx="97">
                  <c:v>43563</c:v>
                </c:pt>
                <c:pt idx="98">
                  <c:v>43564</c:v>
                </c:pt>
                <c:pt idx="99">
                  <c:v>43565</c:v>
                </c:pt>
                <c:pt idx="100">
                  <c:v>43566</c:v>
                </c:pt>
                <c:pt idx="101">
                  <c:v>43567</c:v>
                </c:pt>
                <c:pt idx="102">
                  <c:v>43568</c:v>
                </c:pt>
                <c:pt idx="103">
                  <c:v>43569</c:v>
                </c:pt>
                <c:pt idx="104">
                  <c:v>43570</c:v>
                </c:pt>
                <c:pt idx="105">
                  <c:v>43571</c:v>
                </c:pt>
                <c:pt idx="106">
                  <c:v>43572</c:v>
                </c:pt>
                <c:pt idx="107">
                  <c:v>43573</c:v>
                </c:pt>
                <c:pt idx="108">
                  <c:v>43574</c:v>
                </c:pt>
                <c:pt idx="109">
                  <c:v>43575</c:v>
                </c:pt>
                <c:pt idx="110">
                  <c:v>43576</c:v>
                </c:pt>
                <c:pt idx="111">
                  <c:v>43577</c:v>
                </c:pt>
                <c:pt idx="112">
                  <c:v>43578</c:v>
                </c:pt>
                <c:pt idx="113">
                  <c:v>43579</c:v>
                </c:pt>
                <c:pt idx="114">
                  <c:v>43580</c:v>
                </c:pt>
                <c:pt idx="115">
                  <c:v>43581</c:v>
                </c:pt>
                <c:pt idx="116">
                  <c:v>43582</c:v>
                </c:pt>
                <c:pt idx="117">
                  <c:v>43583</c:v>
                </c:pt>
                <c:pt idx="118">
                  <c:v>43584</c:v>
                </c:pt>
                <c:pt idx="119">
                  <c:v>43585</c:v>
                </c:pt>
                <c:pt idx="120">
                  <c:v>43586</c:v>
                </c:pt>
                <c:pt idx="121">
                  <c:v>43587</c:v>
                </c:pt>
                <c:pt idx="122">
                  <c:v>43588</c:v>
                </c:pt>
                <c:pt idx="123">
                  <c:v>43589</c:v>
                </c:pt>
                <c:pt idx="124">
                  <c:v>43590</c:v>
                </c:pt>
                <c:pt idx="125">
                  <c:v>43591</c:v>
                </c:pt>
                <c:pt idx="126">
                  <c:v>43592</c:v>
                </c:pt>
                <c:pt idx="127">
                  <c:v>43593</c:v>
                </c:pt>
                <c:pt idx="128">
                  <c:v>43594</c:v>
                </c:pt>
                <c:pt idx="129">
                  <c:v>43595</c:v>
                </c:pt>
                <c:pt idx="130">
                  <c:v>43596</c:v>
                </c:pt>
                <c:pt idx="131">
                  <c:v>43597</c:v>
                </c:pt>
                <c:pt idx="132">
                  <c:v>43598</c:v>
                </c:pt>
                <c:pt idx="133">
                  <c:v>43599</c:v>
                </c:pt>
                <c:pt idx="134">
                  <c:v>43600</c:v>
                </c:pt>
                <c:pt idx="135">
                  <c:v>43601</c:v>
                </c:pt>
                <c:pt idx="136">
                  <c:v>43602</c:v>
                </c:pt>
                <c:pt idx="137">
                  <c:v>43603</c:v>
                </c:pt>
                <c:pt idx="138">
                  <c:v>43604</c:v>
                </c:pt>
                <c:pt idx="139">
                  <c:v>43605</c:v>
                </c:pt>
                <c:pt idx="140">
                  <c:v>43606</c:v>
                </c:pt>
                <c:pt idx="141">
                  <c:v>43607</c:v>
                </c:pt>
                <c:pt idx="142">
                  <c:v>43608</c:v>
                </c:pt>
                <c:pt idx="143">
                  <c:v>43609</c:v>
                </c:pt>
                <c:pt idx="144">
                  <c:v>43610</c:v>
                </c:pt>
                <c:pt idx="145">
                  <c:v>43611</c:v>
                </c:pt>
                <c:pt idx="146">
                  <c:v>43612</c:v>
                </c:pt>
                <c:pt idx="147">
                  <c:v>43613</c:v>
                </c:pt>
                <c:pt idx="148">
                  <c:v>43614</c:v>
                </c:pt>
                <c:pt idx="149">
                  <c:v>43615</c:v>
                </c:pt>
                <c:pt idx="150">
                  <c:v>43616</c:v>
                </c:pt>
                <c:pt idx="151">
                  <c:v>43617</c:v>
                </c:pt>
                <c:pt idx="152">
                  <c:v>43618</c:v>
                </c:pt>
                <c:pt idx="153">
                  <c:v>43619</c:v>
                </c:pt>
                <c:pt idx="154">
                  <c:v>43620</c:v>
                </c:pt>
                <c:pt idx="155">
                  <c:v>43621</c:v>
                </c:pt>
                <c:pt idx="156">
                  <c:v>43622</c:v>
                </c:pt>
                <c:pt idx="157">
                  <c:v>43623</c:v>
                </c:pt>
                <c:pt idx="158">
                  <c:v>43624</c:v>
                </c:pt>
                <c:pt idx="159">
                  <c:v>43625</c:v>
                </c:pt>
                <c:pt idx="160">
                  <c:v>43626</c:v>
                </c:pt>
                <c:pt idx="161">
                  <c:v>43627</c:v>
                </c:pt>
                <c:pt idx="162">
                  <c:v>43628</c:v>
                </c:pt>
                <c:pt idx="163">
                  <c:v>43629</c:v>
                </c:pt>
                <c:pt idx="164">
                  <c:v>43630</c:v>
                </c:pt>
                <c:pt idx="165">
                  <c:v>43631</c:v>
                </c:pt>
                <c:pt idx="166">
                  <c:v>43632</c:v>
                </c:pt>
                <c:pt idx="167">
                  <c:v>43633</c:v>
                </c:pt>
                <c:pt idx="168">
                  <c:v>43634</c:v>
                </c:pt>
                <c:pt idx="169">
                  <c:v>43635</c:v>
                </c:pt>
                <c:pt idx="170">
                  <c:v>43636</c:v>
                </c:pt>
                <c:pt idx="171">
                  <c:v>43637</c:v>
                </c:pt>
                <c:pt idx="172">
                  <c:v>43638</c:v>
                </c:pt>
                <c:pt idx="173">
                  <c:v>43639</c:v>
                </c:pt>
                <c:pt idx="174">
                  <c:v>43640</c:v>
                </c:pt>
                <c:pt idx="175">
                  <c:v>43641</c:v>
                </c:pt>
                <c:pt idx="176">
                  <c:v>43642</c:v>
                </c:pt>
                <c:pt idx="177">
                  <c:v>43643</c:v>
                </c:pt>
                <c:pt idx="178">
                  <c:v>43644</c:v>
                </c:pt>
                <c:pt idx="179">
                  <c:v>43645</c:v>
                </c:pt>
                <c:pt idx="180">
                  <c:v>43646</c:v>
                </c:pt>
                <c:pt idx="181">
                  <c:v>43647</c:v>
                </c:pt>
                <c:pt idx="182">
                  <c:v>43648</c:v>
                </c:pt>
                <c:pt idx="183">
                  <c:v>43649</c:v>
                </c:pt>
                <c:pt idx="184">
                  <c:v>43650</c:v>
                </c:pt>
                <c:pt idx="185">
                  <c:v>43651</c:v>
                </c:pt>
                <c:pt idx="186">
                  <c:v>43652</c:v>
                </c:pt>
                <c:pt idx="187">
                  <c:v>43653</c:v>
                </c:pt>
                <c:pt idx="188">
                  <c:v>43654</c:v>
                </c:pt>
                <c:pt idx="189">
                  <c:v>43655</c:v>
                </c:pt>
                <c:pt idx="190">
                  <c:v>43656</c:v>
                </c:pt>
                <c:pt idx="191">
                  <c:v>43657</c:v>
                </c:pt>
                <c:pt idx="192">
                  <c:v>43658</c:v>
                </c:pt>
                <c:pt idx="193">
                  <c:v>43659</c:v>
                </c:pt>
                <c:pt idx="194">
                  <c:v>43660</c:v>
                </c:pt>
                <c:pt idx="195">
                  <c:v>43661</c:v>
                </c:pt>
                <c:pt idx="196">
                  <c:v>43662</c:v>
                </c:pt>
                <c:pt idx="197">
                  <c:v>43663</c:v>
                </c:pt>
                <c:pt idx="198">
                  <c:v>43664</c:v>
                </c:pt>
                <c:pt idx="199">
                  <c:v>43665</c:v>
                </c:pt>
                <c:pt idx="200">
                  <c:v>43666</c:v>
                </c:pt>
                <c:pt idx="201">
                  <c:v>43667</c:v>
                </c:pt>
                <c:pt idx="202">
                  <c:v>43668</c:v>
                </c:pt>
                <c:pt idx="203">
                  <c:v>43669</c:v>
                </c:pt>
                <c:pt idx="204">
                  <c:v>43670</c:v>
                </c:pt>
                <c:pt idx="205">
                  <c:v>43671</c:v>
                </c:pt>
                <c:pt idx="206">
                  <c:v>43672</c:v>
                </c:pt>
                <c:pt idx="207">
                  <c:v>43673</c:v>
                </c:pt>
                <c:pt idx="208">
                  <c:v>43674</c:v>
                </c:pt>
                <c:pt idx="209">
                  <c:v>43675</c:v>
                </c:pt>
                <c:pt idx="210">
                  <c:v>43676</c:v>
                </c:pt>
                <c:pt idx="211">
                  <c:v>43677</c:v>
                </c:pt>
                <c:pt idx="212">
                  <c:v>43678</c:v>
                </c:pt>
                <c:pt idx="213">
                  <c:v>43679</c:v>
                </c:pt>
                <c:pt idx="214">
                  <c:v>43680</c:v>
                </c:pt>
                <c:pt idx="215">
                  <c:v>43681</c:v>
                </c:pt>
                <c:pt idx="216">
                  <c:v>43682</c:v>
                </c:pt>
                <c:pt idx="217">
                  <c:v>43683</c:v>
                </c:pt>
                <c:pt idx="218">
                  <c:v>43684</c:v>
                </c:pt>
                <c:pt idx="219">
                  <c:v>43685</c:v>
                </c:pt>
                <c:pt idx="220">
                  <c:v>43686</c:v>
                </c:pt>
                <c:pt idx="221">
                  <c:v>43687</c:v>
                </c:pt>
                <c:pt idx="222">
                  <c:v>43688</c:v>
                </c:pt>
                <c:pt idx="223">
                  <c:v>43689</c:v>
                </c:pt>
                <c:pt idx="224">
                  <c:v>43690</c:v>
                </c:pt>
                <c:pt idx="225">
                  <c:v>43691</c:v>
                </c:pt>
                <c:pt idx="226">
                  <c:v>43692</c:v>
                </c:pt>
                <c:pt idx="227">
                  <c:v>43693</c:v>
                </c:pt>
                <c:pt idx="228">
                  <c:v>43694</c:v>
                </c:pt>
                <c:pt idx="229">
                  <c:v>43695</c:v>
                </c:pt>
                <c:pt idx="230">
                  <c:v>43696</c:v>
                </c:pt>
                <c:pt idx="231">
                  <c:v>43697</c:v>
                </c:pt>
                <c:pt idx="232">
                  <c:v>43698</c:v>
                </c:pt>
                <c:pt idx="233">
                  <c:v>43699</c:v>
                </c:pt>
                <c:pt idx="234">
                  <c:v>43700</c:v>
                </c:pt>
                <c:pt idx="235">
                  <c:v>43701</c:v>
                </c:pt>
                <c:pt idx="236">
                  <c:v>43702</c:v>
                </c:pt>
                <c:pt idx="237">
                  <c:v>43703</c:v>
                </c:pt>
                <c:pt idx="238">
                  <c:v>43704</c:v>
                </c:pt>
                <c:pt idx="239">
                  <c:v>43705</c:v>
                </c:pt>
                <c:pt idx="240">
                  <c:v>43706</c:v>
                </c:pt>
                <c:pt idx="241">
                  <c:v>43707</c:v>
                </c:pt>
                <c:pt idx="242">
                  <c:v>43708</c:v>
                </c:pt>
                <c:pt idx="243">
                  <c:v>43709</c:v>
                </c:pt>
                <c:pt idx="244">
                  <c:v>43710</c:v>
                </c:pt>
                <c:pt idx="245">
                  <c:v>43711</c:v>
                </c:pt>
                <c:pt idx="246">
                  <c:v>43712</c:v>
                </c:pt>
                <c:pt idx="247">
                  <c:v>43713</c:v>
                </c:pt>
                <c:pt idx="248">
                  <c:v>43714</c:v>
                </c:pt>
                <c:pt idx="249">
                  <c:v>43715</c:v>
                </c:pt>
                <c:pt idx="250">
                  <c:v>43716</c:v>
                </c:pt>
                <c:pt idx="251">
                  <c:v>43717</c:v>
                </c:pt>
                <c:pt idx="252">
                  <c:v>43718</c:v>
                </c:pt>
                <c:pt idx="253">
                  <c:v>43719</c:v>
                </c:pt>
                <c:pt idx="254">
                  <c:v>43720</c:v>
                </c:pt>
                <c:pt idx="255">
                  <c:v>43721</c:v>
                </c:pt>
                <c:pt idx="256">
                  <c:v>43722</c:v>
                </c:pt>
                <c:pt idx="257">
                  <c:v>43723</c:v>
                </c:pt>
                <c:pt idx="258">
                  <c:v>43724</c:v>
                </c:pt>
                <c:pt idx="259">
                  <c:v>43725</c:v>
                </c:pt>
                <c:pt idx="260">
                  <c:v>43726</c:v>
                </c:pt>
                <c:pt idx="261">
                  <c:v>43727</c:v>
                </c:pt>
                <c:pt idx="262">
                  <c:v>43728</c:v>
                </c:pt>
                <c:pt idx="263">
                  <c:v>43729</c:v>
                </c:pt>
                <c:pt idx="264">
                  <c:v>43730</c:v>
                </c:pt>
                <c:pt idx="265">
                  <c:v>43731</c:v>
                </c:pt>
                <c:pt idx="266">
                  <c:v>43732</c:v>
                </c:pt>
                <c:pt idx="267">
                  <c:v>43733</c:v>
                </c:pt>
                <c:pt idx="268">
                  <c:v>43734</c:v>
                </c:pt>
                <c:pt idx="269">
                  <c:v>43735</c:v>
                </c:pt>
                <c:pt idx="270">
                  <c:v>43736</c:v>
                </c:pt>
                <c:pt idx="271">
                  <c:v>43737</c:v>
                </c:pt>
                <c:pt idx="272">
                  <c:v>43738</c:v>
                </c:pt>
                <c:pt idx="273">
                  <c:v>43739</c:v>
                </c:pt>
                <c:pt idx="274">
                  <c:v>43740</c:v>
                </c:pt>
                <c:pt idx="275">
                  <c:v>43741</c:v>
                </c:pt>
                <c:pt idx="276">
                  <c:v>43742</c:v>
                </c:pt>
                <c:pt idx="277">
                  <c:v>43743</c:v>
                </c:pt>
                <c:pt idx="278">
                  <c:v>43744</c:v>
                </c:pt>
                <c:pt idx="279">
                  <c:v>43745</c:v>
                </c:pt>
                <c:pt idx="280">
                  <c:v>43746</c:v>
                </c:pt>
                <c:pt idx="281">
                  <c:v>43747</c:v>
                </c:pt>
                <c:pt idx="282">
                  <c:v>43748</c:v>
                </c:pt>
                <c:pt idx="283">
                  <c:v>43749</c:v>
                </c:pt>
                <c:pt idx="284">
                  <c:v>43750</c:v>
                </c:pt>
                <c:pt idx="285">
                  <c:v>43751</c:v>
                </c:pt>
                <c:pt idx="286">
                  <c:v>43752</c:v>
                </c:pt>
                <c:pt idx="287">
                  <c:v>43753</c:v>
                </c:pt>
                <c:pt idx="288">
                  <c:v>43754</c:v>
                </c:pt>
                <c:pt idx="289">
                  <c:v>43755</c:v>
                </c:pt>
                <c:pt idx="290">
                  <c:v>43756</c:v>
                </c:pt>
                <c:pt idx="291">
                  <c:v>43757</c:v>
                </c:pt>
                <c:pt idx="292">
                  <c:v>43758</c:v>
                </c:pt>
                <c:pt idx="293">
                  <c:v>43759</c:v>
                </c:pt>
                <c:pt idx="294">
                  <c:v>43760</c:v>
                </c:pt>
                <c:pt idx="295">
                  <c:v>43761</c:v>
                </c:pt>
                <c:pt idx="296">
                  <c:v>43762</c:v>
                </c:pt>
                <c:pt idx="297">
                  <c:v>43763</c:v>
                </c:pt>
                <c:pt idx="298">
                  <c:v>43764</c:v>
                </c:pt>
                <c:pt idx="299">
                  <c:v>43765</c:v>
                </c:pt>
                <c:pt idx="300">
                  <c:v>43766</c:v>
                </c:pt>
                <c:pt idx="301">
                  <c:v>43767</c:v>
                </c:pt>
                <c:pt idx="302">
                  <c:v>43768</c:v>
                </c:pt>
                <c:pt idx="303">
                  <c:v>43769</c:v>
                </c:pt>
                <c:pt idx="304">
                  <c:v>43770</c:v>
                </c:pt>
                <c:pt idx="305">
                  <c:v>43771</c:v>
                </c:pt>
                <c:pt idx="306">
                  <c:v>43772</c:v>
                </c:pt>
                <c:pt idx="307">
                  <c:v>43773</c:v>
                </c:pt>
                <c:pt idx="308">
                  <c:v>43774</c:v>
                </c:pt>
                <c:pt idx="309">
                  <c:v>43775</c:v>
                </c:pt>
                <c:pt idx="310">
                  <c:v>43776</c:v>
                </c:pt>
                <c:pt idx="311">
                  <c:v>43777</c:v>
                </c:pt>
                <c:pt idx="312">
                  <c:v>43778</c:v>
                </c:pt>
                <c:pt idx="313">
                  <c:v>43779</c:v>
                </c:pt>
                <c:pt idx="314">
                  <c:v>43780</c:v>
                </c:pt>
                <c:pt idx="315">
                  <c:v>43781</c:v>
                </c:pt>
                <c:pt idx="316">
                  <c:v>43782</c:v>
                </c:pt>
                <c:pt idx="317">
                  <c:v>43783</c:v>
                </c:pt>
                <c:pt idx="318">
                  <c:v>43784</c:v>
                </c:pt>
                <c:pt idx="319">
                  <c:v>43785</c:v>
                </c:pt>
                <c:pt idx="320">
                  <c:v>43786</c:v>
                </c:pt>
                <c:pt idx="321">
                  <c:v>43787</c:v>
                </c:pt>
                <c:pt idx="322">
                  <c:v>43788</c:v>
                </c:pt>
                <c:pt idx="323">
                  <c:v>43789</c:v>
                </c:pt>
                <c:pt idx="324">
                  <c:v>43790</c:v>
                </c:pt>
                <c:pt idx="325">
                  <c:v>43791</c:v>
                </c:pt>
                <c:pt idx="326">
                  <c:v>43792</c:v>
                </c:pt>
                <c:pt idx="327">
                  <c:v>43793</c:v>
                </c:pt>
                <c:pt idx="328">
                  <c:v>43794</c:v>
                </c:pt>
                <c:pt idx="329">
                  <c:v>43795</c:v>
                </c:pt>
                <c:pt idx="330">
                  <c:v>43796</c:v>
                </c:pt>
                <c:pt idx="331">
                  <c:v>43797</c:v>
                </c:pt>
                <c:pt idx="332">
                  <c:v>43798</c:v>
                </c:pt>
                <c:pt idx="333">
                  <c:v>43799</c:v>
                </c:pt>
                <c:pt idx="334">
                  <c:v>43800</c:v>
                </c:pt>
                <c:pt idx="335">
                  <c:v>43801</c:v>
                </c:pt>
                <c:pt idx="336">
                  <c:v>43802</c:v>
                </c:pt>
                <c:pt idx="337">
                  <c:v>43803</c:v>
                </c:pt>
                <c:pt idx="338">
                  <c:v>43804</c:v>
                </c:pt>
                <c:pt idx="339">
                  <c:v>43805</c:v>
                </c:pt>
                <c:pt idx="340">
                  <c:v>43806</c:v>
                </c:pt>
                <c:pt idx="341">
                  <c:v>43807</c:v>
                </c:pt>
                <c:pt idx="342">
                  <c:v>43808</c:v>
                </c:pt>
                <c:pt idx="343">
                  <c:v>43809</c:v>
                </c:pt>
                <c:pt idx="344">
                  <c:v>43810</c:v>
                </c:pt>
                <c:pt idx="345">
                  <c:v>43811</c:v>
                </c:pt>
                <c:pt idx="346">
                  <c:v>43812</c:v>
                </c:pt>
                <c:pt idx="347">
                  <c:v>43813</c:v>
                </c:pt>
                <c:pt idx="348">
                  <c:v>43814</c:v>
                </c:pt>
                <c:pt idx="349">
                  <c:v>43815</c:v>
                </c:pt>
                <c:pt idx="350">
                  <c:v>43816</c:v>
                </c:pt>
                <c:pt idx="351">
                  <c:v>43817</c:v>
                </c:pt>
                <c:pt idx="352">
                  <c:v>43818</c:v>
                </c:pt>
                <c:pt idx="353">
                  <c:v>43819</c:v>
                </c:pt>
                <c:pt idx="354">
                  <c:v>43820</c:v>
                </c:pt>
                <c:pt idx="355">
                  <c:v>43821</c:v>
                </c:pt>
                <c:pt idx="356">
                  <c:v>43822</c:v>
                </c:pt>
                <c:pt idx="357">
                  <c:v>43823</c:v>
                </c:pt>
                <c:pt idx="358">
                  <c:v>43824</c:v>
                </c:pt>
                <c:pt idx="359">
                  <c:v>43825</c:v>
                </c:pt>
                <c:pt idx="360">
                  <c:v>43826</c:v>
                </c:pt>
                <c:pt idx="361">
                  <c:v>43827</c:v>
                </c:pt>
                <c:pt idx="362">
                  <c:v>43828</c:v>
                </c:pt>
                <c:pt idx="363">
                  <c:v>43829</c:v>
                </c:pt>
                <c:pt idx="364">
                  <c:v>43830</c:v>
                </c:pt>
              </c:numCache>
            </c:numRef>
          </c:xVal>
          <c:yVal>
            <c:numRef>
              <c:f>TempRunDaily!$C$6:$C$370</c:f>
              <c:numCache>
                <c:formatCode>0.00</c:formatCode>
                <c:ptCount val="365"/>
                <c:pt idx="0">
                  <c:v>82.611088649749306</c:v>
                </c:pt>
                <c:pt idx="1">
                  <c:v>82.794353814366332</c:v>
                </c:pt>
                <c:pt idx="2">
                  <c:v>82.991747319003537</c:v>
                </c:pt>
                <c:pt idx="3">
                  <c:v>83.203181187059386</c:v>
                </c:pt>
                <c:pt idx="4">
                  <c:v>83.428549237695705</c:v>
                </c:pt>
                <c:pt idx="5">
                  <c:v>83.667727509823777</c:v>
                </c:pt>
                <c:pt idx="6">
                  <c:v>83.920572084249912</c:v>
                </c:pt>
                <c:pt idx="7">
                  <c:v>84.186921920510699</c:v>
                </c:pt>
                <c:pt idx="8">
                  <c:v>84.466597625069738</c:v>
                </c:pt>
                <c:pt idx="9">
                  <c:v>84.759400947301245</c:v>
                </c:pt>
                <c:pt idx="10">
                  <c:v>85.065115913070898</c:v>
                </c:pt>
                <c:pt idx="11">
                  <c:v>85.383508750246008</c:v>
                </c:pt>
                <c:pt idx="12">
                  <c:v>85.714326926220778</c:v>
                </c:pt>
                <c:pt idx="13">
                  <c:v>86.057299357873873</c:v>
                </c:pt>
                <c:pt idx="14">
                  <c:v>86.412135861312947</c:v>
                </c:pt>
                <c:pt idx="15">
                  <c:v>86.778525768253431</c:v>
                </c:pt>
                <c:pt idx="16">
                  <c:v>87.156139757944018</c:v>
                </c:pt>
                <c:pt idx="17">
                  <c:v>87.544629704829731</c:v>
                </c:pt>
                <c:pt idx="18">
                  <c:v>87.943632684378628</c:v>
                </c:pt>
                <c:pt idx="19">
                  <c:v>88.352775644198374</c:v>
                </c:pt>
                <c:pt idx="20">
                  <c:v>88.771680955321358</c:v>
                </c:pt>
                <c:pt idx="21">
                  <c:v>89.199973770164235</c:v>
                </c:pt>
                <c:pt idx="22">
                  <c:v>89.637284166903342</c:v>
                </c:pt>
                <c:pt idx="23">
                  <c:v>90.083247501925982</c:v>
                </c:pt>
                <c:pt idx="24">
                  <c:v>90.537498974724272</c:v>
                </c:pt>
                <c:pt idx="25">
                  <c:v>90.999667775315913</c:v>
                </c:pt>
                <c:pt idx="26">
                  <c:v>91.469371005554194</c:v>
                </c:pt>
                <c:pt idx="27">
                  <c:v>91.946207005523902</c:v>
                </c:pt>
                <c:pt idx="28">
                  <c:v>92.429753331208275</c:v>
                </c:pt>
                <c:pt idx="29">
                  <c:v>92.919562883910544</c:v>
                </c:pt>
                <c:pt idx="30">
                  <c:v>93.41516505856589</c:v>
                </c:pt>
                <c:pt idx="31">
                  <c:v>93.916063341245646</c:v>
                </c:pt>
                <c:pt idx="32">
                  <c:v>94.421736778370772</c:v>
                </c:pt>
                <c:pt idx="33">
                  <c:v>94.931638621161767</c:v>
                </c:pt>
                <c:pt idx="34">
                  <c:v>95.445196503713987</c:v>
                </c:pt>
                <c:pt idx="35">
                  <c:v>95.961813215875978</c:v>
                </c:pt>
                <c:pt idx="36">
                  <c:v>96.480866437395662</c:v>
                </c:pt>
                <c:pt idx="37">
                  <c:v>97.001708117224382</c:v>
                </c:pt>
                <c:pt idx="38">
                  <c:v>97.523665927606714</c:v>
                </c:pt>
                <c:pt idx="39">
                  <c:v>98.046042955560125</c:v>
                </c:pt>
                <c:pt idx="40">
                  <c:v>98.56811907818205</c:v>
                </c:pt>
                <c:pt idx="41">
                  <c:v>99.089151057025887</c:v>
                </c:pt>
                <c:pt idx="42">
                  <c:v>99.608372969191336</c:v>
                </c:pt>
                <c:pt idx="43">
                  <c:v>100.12499775430288</c:v>
                </c:pt>
                <c:pt idx="44">
                  <c:v>100.63821787969613</c:v>
                </c:pt>
                <c:pt idx="45">
                  <c:v>101.14720731591046</c:v>
                </c:pt>
                <c:pt idx="46">
                  <c:v>101.65112577846347</c:v>
                </c:pt>
                <c:pt idx="47">
                  <c:v>102.14912327093992</c:v>
                </c:pt>
                <c:pt idx="48">
                  <c:v>102.64034901984795</c:v>
                </c:pt>
                <c:pt idx="49">
                  <c:v>103.12395970052202</c:v>
                </c:pt>
                <c:pt idx="50">
                  <c:v>103.59912890370855</c:v>
                </c:pt>
                <c:pt idx="51">
                  <c:v>104.06505358460805</c:v>
                </c:pt>
                <c:pt idx="52">
                  <c:v>104.52095529784548</c:v>
                </c:pt>
                <c:pt idx="53">
                  <c:v>104.96607741976118</c:v>
                </c:pt>
                <c:pt idx="54">
                  <c:v>105.39967053894581</c:v>
                </c:pt>
                <c:pt idx="55">
                  <c:v>105.82103194800224</c:v>
                </c:pt>
                <c:pt idx="56">
                  <c:v>106.22943455226347</c:v>
                </c:pt>
                <c:pt idx="57">
                  <c:v>99.321200529743138</c:v>
                </c:pt>
                <c:pt idx="58">
                  <c:v>96.286911326606955</c:v>
                </c:pt>
                <c:pt idx="59">
                  <c:v>94.152727712645998</c:v>
                </c:pt>
                <c:pt idx="60">
                  <c:v>92.466685802052069</c:v>
                </c:pt>
                <c:pt idx="61">
                  <c:v>91.06526416912051</c:v>
                </c:pt>
                <c:pt idx="62">
                  <c:v>89.867195174414306</c:v>
                </c:pt>
                <c:pt idx="63">
                  <c:v>88.825167003544649</c:v>
                </c:pt>
                <c:pt idx="64">
                  <c:v>87.908850088889423</c:v>
                </c:pt>
                <c:pt idx="65">
                  <c:v>87.097479398589954</c:v>
                </c:pt>
                <c:pt idx="66">
                  <c:v>86.376156020882547</c:v>
                </c:pt>
                <c:pt idx="67">
                  <c:v>85.733807226834102</c:v>
                </c:pt>
                <c:pt idx="68">
                  <c:v>85.161980140382639</c:v>
                </c:pt>
                <c:pt idx="69">
                  <c:v>84.654087054435081</c:v>
                </c:pt>
                <c:pt idx="70">
                  <c:v>84.204912635851912</c:v>
                </c:pt>
                <c:pt idx="71">
                  <c:v>83.81027988443185</c:v>
                </c:pt>
                <c:pt idx="72">
                  <c:v>83.466818374423923</c:v>
                </c:pt>
                <c:pt idx="73">
                  <c:v>83.171798520795036</c:v>
                </c:pt>
                <c:pt idx="74">
                  <c:v>82.923013485050944</c:v>
                </c:pt>
                <c:pt idx="75">
                  <c:v>82.718693470489583</c:v>
                </c:pt>
                <c:pt idx="76">
                  <c:v>82.557445904941261</c:v>
                </c:pt>
                <c:pt idx="77">
                  <c:v>82.43821490559921</c:v>
                </c:pt>
                <c:pt idx="78">
                  <c:v>82.360256420885932</c:v>
                </c:pt>
                <c:pt idx="79">
                  <c:v>82.323124479788888</c:v>
                </c:pt>
                <c:pt idx="80">
                  <c:v>82.326664616068655</c:v>
                </c:pt>
                <c:pt idx="81">
                  <c:v>82.371012090838676</c:v>
                </c:pt>
                <c:pt idx="82">
                  <c:v>82.456594708581093</c:v>
                </c:pt>
                <c:pt idx="83">
                  <c:v>82.584142768379223</c:v>
                </c:pt>
                <c:pt idx="84">
                  <c:v>82.754709001440133</c:v>
                </c:pt>
                <c:pt idx="85">
                  <c:v>82.969702574892281</c:v>
                </c:pt>
                <c:pt idx="86">
                  <c:v>83.230940370736946</c:v>
                </c:pt>
                <c:pt idx="87">
                  <c:v>86.857513801924028</c:v>
                </c:pt>
                <c:pt idx="88">
                  <c:v>87.275716249495744</c:v>
                </c:pt>
                <c:pt idx="89">
                  <c:v>87.756816864348849</c:v>
                </c:pt>
                <c:pt idx="90">
                  <c:v>88.305876321164718</c:v>
                </c:pt>
                <c:pt idx="91">
                  <c:v>88.929312248602969</c:v>
                </c:pt>
                <c:pt idx="92">
                  <c:v>89.63536618235419</c:v>
                </c:pt>
                <c:pt idx="93">
                  <c:v>90.434809552705005</c:v>
                </c:pt>
                <c:pt idx="94">
                  <c:v>91.342057522573626</c:v>
                </c:pt>
                <c:pt idx="95">
                  <c:v>92.377012330864389</c:v>
                </c:pt>
                <c:pt idx="96">
                  <c:v>93.568336297655449</c:v>
                </c:pt>
                <c:pt idx="97">
                  <c:v>94.959762243696986</c:v>
                </c:pt>
                <c:pt idx="98">
                  <c:v>96.623873997957944</c:v>
                </c:pt>
                <c:pt idx="99">
                  <c:v>98.698170954866598</c:v>
                </c:pt>
                <c:pt idx="100">
                  <c:v>101.51488847938464</c:v>
                </c:pt>
                <c:pt idx="101">
                  <c:v>106.7363306379591</c:v>
                </c:pt>
                <c:pt idx="102">
                  <c:v>109.84846938806217</c:v>
                </c:pt>
                <c:pt idx="103">
                  <c:v>109.31403929847103</c:v>
                </c:pt>
                <c:pt idx="104">
                  <c:v>108.76849241328641</c:v>
                </c:pt>
                <c:pt idx="105">
                  <c:v>108.2126423213405</c:v>
                </c:pt>
                <c:pt idx="106">
                  <c:v>107.64731055735045</c:v>
                </c:pt>
                <c:pt idx="107">
                  <c:v>107.0733301330456</c:v>
                </c:pt>
                <c:pt idx="108">
                  <c:v>106.4915482774111</c:v>
                </c:pt>
                <c:pt idx="109">
                  <c:v>105.90282680900567</c:v>
                </c:pt>
                <c:pt idx="110">
                  <c:v>105.30804059311642</c:v>
                </c:pt>
                <c:pt idx="111">
                  <c:v>104.70807296791097</c:v>
                </c:pt>
                <c:pt idx="112">
                  <c:v>104.10380841371777</c:v>
                </c:pt>
                <c:pt idx="113">
                  <c:v>103.49612756677665</c:v>
                </c:pt>
                <c:pt idx="114">
                  <c:v>102.88589995873805</c:v>
                </c:pt>
                <c:pt idx="115">
                  <c:v>102.27398010874478</c:v>
                </c:pt>
                <c:pt idx="116">
                  <c:v>101.66120427771843</c:v>
                </c:pt>
                <c:pt idx="117">
                  <c:v>101.04838852443974</c:v>
                </c:pt>
                <c:pt idx="118">
                  <c:v>100.43632720734361</c:v>
                </c:pt>
                <c:pt idx="119">
                  <c:v>99.825791545065726</c:v>
                </c:pt>
                <c:pt idx="120">
                  <c:v>99.217529778822524</c:v>
                </c:pt>
                <c:pt idx="121">
                  <c:v>98.612265370881047</c:v>
                </c:pt>
                <c:pt idx="122">
                  <c:v>98.010696198031155</c:v>
                </c:pt>
                <c:pt idx="123">
                  <c:v>97.413491509629921</c:v>
                </c:pt>
                <c:pt idx="124">
                  <c:v>96.821292191476459</c:v>
                </c:pt>
                <c:pt idx="125">
                  <c:v>96.234706335491694</c:v>
                </c:pt>
                <c:pt idx="126">
                  <c:v>95.654310403372875</c:v>
                </c:pt>
                <c:pt idx="127">
                  <c:v>95.080646006150914</c:v>
                </c:pt>
                <c:pt idx="128">
                  <c:v>94.514221309662361</c:v>
                </c:pt>
                <c:pt idx="129">
                  <c:v>93.955510655084552</c:v>
                </c:pt>
                <c:pt idx="130">
                  <c:v>93.404957564236469</c:v>
                </c:pt>
                <c:pt idx="131">
                  <c:v>92.862976898025593</c:v>
                </c:pt>
                <c:pt idx="132">
                  <c:v>92.329957375444096</c:v>
                </c:pt>
                <c:pt idx="133">
                  <c:v>91.806266701452614</c:v>
                </c:pt>
                <c:pt idx="134">
                  <c:v>91.292254840476488</c:v>
                </c:pt>
                <c:pt idx="135">
                  <c:v>90.78825843845253</c:v>
                </c:pt>
                <c:pt idx="136">
                  <c:v>90.294606649241132</c:v>
                </c:pt>
                <c:pt idx="137">
                  <c:v>89.811622209081449</c:v>
                </c:pt>
                <c:pt idx="138">
                  <c:v>89.339625472616575</c:v>
                </c:pt>
                <c:pt idx="139">
                  <c:v>88.878934386364207</c:v>
                </c:pt>
                <c:pt idx="140">
                  <c:v>88.429862784470942</c:v>
                </c:pt>
                <c:pt idx="141">
                  <c:v>87.992719491159065</c:v>
                </c:pt>
                <c:pt idx="142">
                  <c:v>87.567804004584488</c:v>
                </c:pt>
                <c:pt idx="143">
                  <c:v>87.155406081417027</c:v>
                </c:pt>
                <c:pt idx="144">
                  <c:v>86.755802685619784</c:v>
                </c:pt>
                <c:pt idx="145">
                  <c:v>86.369257574230502</c:v>
                </c:pt>
                <c:pt idx="146">
                  <c:v>85.996021477374569</c:v>
                </c:pt>
                <c:pt idx="147">
                  <c:v>85.636330992579886</c:v>
                </c:pt>
                <c:pt idx="148">
                  <c:v>85.290410634185761</c:v>
                </c:pt>
                <c:pt idx="149">
                  <c:v>84.95847144521008</c:v>
                </c:pt>
                <c:pt idx="150">
                  <c:v>84.64071162744122</c:v>
                </c:pt>
                <c:pt idx="151">
                  <c:v>84.337315645796181</c:v>
                </c:pt>
                <c:pt idx="152">
                  <c:v>84.048453378283639</c:v>
                </c:pt>
                <c:pt idx="153">
                  <c:v>83.774277645282865</c:v>
                </c:pt>
                <c:pt idx="154">
                  <c:v>83.514923788733384</c:v>
                </c:pt>
                <c:pt idx="155">
                  <c:v>83.270505607612463</c:v>
                </c:pt>
                <c:pt idx="156">
                  <c:v>83.041116835228976</c:v>
                </c:pt>
                <c:pt idx="157">
                  <c:v>82.826828022226181</c:v>
                </c:pt>
                <c:pt idx="158">
                  <c:v>82.627690447499972</c:v>
                </c:pt>
                <c:pt idx="159">
                  <c:v>82.443736548499757</c:v>
                </c:pt>
                <c:pt idx="160">
                  <c:v>82.274984027355984</c:v>
                </c:pt>
                <c:pt idx="161">
                  <c:v>82.121438220864405</c:v>
                </c:pt>
                <c:pt idx="162">
                  <c:v>81.983098892120196</c:v>
                </c:pt>
                <c:pt idx="163">
                  <c:v>81.859959609854428</c:v>
                </c:pt>
                <c:pt idx="164">
                  <c:v>81.752015625951586</c:v>
                </c:pt>
                <c:pt idx="165">
                  <c:v>81.659263349942378</c:v>
                </c:pt>
                <c:pt idx="166">
                  <c:v>81.581703582968814</c:v>
                </c:pt>
                <c:pt idx="167">
                  <c:v>81.519342853677003</c:v>
                </c:pt>
                <c:pt idx="168">
                  <c:v>81.472192158541802</c:v>
                </c:pt>
                <c:pt idx="169">
                  <c:v>81.440268162338398</c:v>
                </c:pt>
                <c:pt idx="170">
                  <c:v>81.423589340405343</c:v>
                </c:pt>
                <c:pt idx="171">
                  <c:v>81.422176504654118</c:v>
                </c:pt>
                <c:pt idx="172">
                  <c:v>81.436048459797959</c:v>
                </c:pt>
                <c:pt idx="173">
                  <c:v>81.465223912395047</c:v>
                </c:pt>
                <c:pt idx="174">
                  <c:v>81.509717727377094</c:v>
                </c:pt>
                <c:pt idx="175">
                  <c:v>81.569541050049125</c:v>
                </c:pt>
                <c:pt idx="176">
                  <c:v>81.644700969624878</c:v>
                </c:pt>
                <c:pt idx="177">
                  <c:v>81.735200976112154</c:v>
                </c:pt>
                <c:pt idx="178">
                  <c:v>81.841039525290938</c:v>
                </c:pt>
                <c:pt idx="179">
                  <c:v>81.962208212243809</c:v>
                </c:pt>
                <c:pt idx="180">
                  <c:v>82.098693484430157</c:v>
                </c:pt>
                <c:pt idx="181">
                  <c:v>82.250470045121077</c:v>
                </c:pt>
                <c:pt idx="182">
                  <c:v>82.417502071606634</c:v>
                </c:pt>
                <c:pt idx="183">
                  <c:v>82.59973635641424</c:v>
                </c:pt>
                <c:pt idx="184">
                  <c:v>82.79709932492284</c:v>
                </c:pt>
                <c:pt idx="185">
                  <c:v>83.009496094492206</c:v>
                </c:pt>
                <c:pt idx="186">
                  <c:v>83.236806892128996</c:v>
                </c:pt>
                <c:pt idx="187">
                  <c:v>83.47888819833517</c:v>
                </c:pt>
                <c:pt idx="188">
                  <c:v>83.735576130441345</c:v>
                </c:pt>
                <c:pt idx="189">
                  <c:v>84.006689776827599</c:v>
                </c:pt>
                <c:pt idx="190">
                  <c:v>84.292034220274004</c:v>
                </c:pt>
                <c:pt idx="191">
                  <c:v>84.591406370314218</c:v>
                </c:pt>
                <c:pt idx="192">
                  <c:v>84.904594704014613</c:v>
                </c:pt>
                <c:pt idx="193">
                  <c:v>85.231385005583434</c:v>
                </c:pt>
                <c:pt idx="194">
                  <c:v>85.571558153072772</c:v>
                </c:pt>
                <c:pt idx="195">
                  <c:v>85.924893495760401</c:v>
                </c:pt>
                <c:pt idx="196">
                  <c:v>86.291166627362131</c:v>
                </c:pt>
                <c:pt idx="197">
                  <c:v>86.670150159040674</c:v>
                </c:pt>
                <c:pt idx="198">
                  <c:v>87.061613102958077</c:v>
                </c:pt>
                <c:pt idx="199">
                  <c:v>87.465317308879008</c:v>
                </c:pt>
                <c:pt idx="200">
                  <c:v>87.881019117618877</c:v>
                </c:pt>
                <c:pt idx="201">
                  <c:v>88.308465300811761</c:v>
                </c:pt>
                <c:pt idx="202">
                  <c:v>88.747392801704649</c:v>
                </c:pt>
                <c:pt idx="203">
                  <c:v>89.197528001340416</c:v>
                </c:pt>
                <c:pt idx="204">
                  <c:v>89.65858492402883</c:v>
                </c:pt>
                <c:pt idx="205">
                  <c:v>90.130264982208715</c:v>
                </c:pt>
                <c:pt idx="206">
                  <c:v>90.612256484613866</c:v>
                </c:pt>
                <c:pt idx="207">
                  <c:v>91.104234012667874</c:v>
                </c:pt>
                <c:pt idx="208">
                  <c:v>91.605856693905352</c:v>
                </c:pt>
                <c:pt idx="209">
                  <c:v>92.11676623023844</c:v>
                </c:pt>
                <c:pt idx="210">
                  <c:v>92.636584861321651</c:v>
                </c:pt>
                <c:pt idx="211">
                  <c:v>93.164909021558472</c:v>
                </c:pt>
                <c:pt idx="212">
                  <c:v>93.701305334320637</c:v>
                </c:pt>
                <c:pt idx="213">
                  <c:v>94.245304403130888</c:v>
                </c:pt>
                <c:pt idx="214">
                  <c:v>94.796398042156852</c:v>
                </c:pt>
                <c:pt idx="215">
                  <c:v>95.354035318809991</c:v>
                </c:pt>
                <c:pt idx="216">
                  <c:v>95.917626924431076</c:v>
                </c:pt>
                <c:pt idx="217">
                  <c:v>96.486548004292857</c:v>
                </c:pt>
                <c:pt idx="218">
                  <c:v>97.060145652411393</c:v>
                </c:pt>
                <c:pt idx="219">
                  <c:v>97.637743119609297</c:v>
                </c:pt>
                <c:pt idx="220">
                  <c:v>98.2186465949856</c:v>
                </c:pt>
                <c:pt idx="221">
                  <c:v>98.80214665712839</c:v>
                </c:pt>
                <c:pt idx="222">
                  <c:v>99.387522088891018</c:v>
                </c:pt>
                <c:pt idx="223">
                  <c:v>99.974040765662906</c:v>
                </c:pt>
                <c:pt idx="224">
                  <c:v>100.56096079081534</c:v>
                </c:pt>
                <c:pt idx="225">
                  <c:v>101.14753202431289</c:v>
                </c:pt>
                <c:pt idx="226">
                  <c:v>101.73299624727983</c:v>
                </c:pt>
                <c:pt idx="227">
                  <c:v>102.31658814147617</c:v>
                </c:pt>
                <c:pt idx="228">
                  <c:v>102.89753748898589</c:v>
                </c:pt>
                <c:pt idx="229">
                  <c:v>103.47506785726419</c:v>
                </c:pt>
                <c:pt idx="230">
                  <c:v>104.04839889987709</c:v>
                </c:pt>
                <c:pt idx="231">
                  <c:v>104.61674748194741</c:v>
                </c:pt>
                <c:pt idx="232">
                  <c:v>105.17932855137393</c:v>
                </c:pt>
                <c:pt idx="233">
                  <c:v>105.73535654247175</c:v>
                </c:pt>
                <c:pt idx="234">
                  <c:v>106.28404726543449</c:v>
                </c:pt>
                <c:pt idx="235">
                  <c:v>106.82462012543074</c:v>
                </c:pt>
                <c:pt idx="236">
                  <c:v>107.35629954482144</c:v>
                </c:pt>
                <c:pt idx="237">
                  <c:v>107.87831625767903</c:v>
                </c:pt>
                <c:pt idx="238">
                  <c:v>108.38990703872254</c:v>
                </c:pt>
                <c:pt idx="239">
                  <c:v>108.89031387029502</c:v>
                </c:pt>
                <c:pt idx="240">
                  <c:v>109.37878008022219</c:v>
                </c:pt>
                <c:pt idx="241">
                  <c:v>109.85454493534208</c:v>
                </c:pt>
                <c:pt idx="242">
                  <c:v>108.29235066213489</c:v>
                </c:pt>
                <c:pt idx="243">
                  <c:v>101.95255350812819</c:v>
                </c:pt>
                <c:pt idx="244">
                  <c:v>98.964919505185051</c:v>
                </c:pt>
                <c:pt idx="245">
                  <c:v>96.787071111922785</c:v>
                </c:pt>
                <c:pt idx="246">
                  <c:v>95.041109432124614</c:v>
                </c:pt>
                <c:pt idx="247">
                  <c:v>89.269878662455511</c:v>
                </c:pt>
                <c:pt idx="248">
                  <c:v>88.169467004814535</c:v>
                </c:pt>
                <c:pt idx="249">
                  <c:v>87.209366353682071</c:v>
                </c:pt>
                <c:pt idx="250">
                  <c:v>86.362937938558957</c:v>
                </c:pt>
                <c:pt idx="251">
                  <c:v>85.611774798098793</c:v>
                </c:pt>
                <c:pt idx="252">
                  <c:v>84.942600716117667</c:v>
                </c:pt>
                <c:pt idx="253">
                  <c:v>84.345522351955253</c:v>
                </c:pt>
                <c:pt idx="254">
                  <c:v>83.812991265711815</c:v>
                </c:pt>
                <c:pt idx="255">
                  <c:v>83.339144784522887</c:v>
                </c:pt>
                <c:pt idx="256">
                  <c:v>82.919373303220851</c:v>
                </c:pt>
                <c:pt idx="257">
                  <c:v>82.550025290749048</c:v>
                </c:pt>
                <c:pt idx="258">
                  <c:v>82.228200588241535</c:v>
                </c:pt>
                <c:pt idx="259">
                  <c:v>81.951603250582352</c:v>
                </c:pt>
                <c:pt idx="260">
                  <c:v>81.718434025317535</c:v>
                </c:pt>
                <c:pt idx="261">
                  <c:v>81.527311798918731</c:v>
                </c:pt>
                <c:pt idx="262">
                  <c:v>81.37721582703594</c:v>
                </c:pt>
                <c:pt idx="263">
                  <c:v>81.267443590039164</c:v>
                </c:pt>
                <c:pt idx="264">
                  <c:v>81.197580913914962</c:v>
                </c:pt>
                <c:pt idx="265">
                  <c:v>81.167481820238379</c:v>
                </c:pt>
                <c:pt idx="266">
                  <c:v>81.177256518818325</c:v>
                </c:pt>
                <c:pt idx="267">
                  <c:v>81.22726641206566</c:v>
                </c:pt>
                <c:pt idx="268">
                  <c:v>81.318125796153993</c:v>
                </c:pt>
                <c:pt idx="269">
                  <c:v>81.450711033409235</c:v>
                </c:pt>
                <c:pt idx="270">
                  <c:v>81.626178516775695</c:v>
                </c:pt>
                <c:pt idx="271">
                  <c:v>81.845994263286812</c:v>
                </c:pt>
                <c:pt idx="272">
                  <c:v>82.111978882670641</c:v>
                </c:pt>
                <c:pt idx="273">
                  <c:v>82.426373294657296</c:v>
                </c:pt>
                <c:pt idx="274">
                  <c:v>82.791931052213286</c:v>
                </c:pt>
                <c:pt idx="275">
                  <c:v>83.212047145738282</c:v>
                </c:pt>
                <c:pt idx="276">
                  <c:v>83.690934491512309</c:v>
                </c:pt>
                <c:pt idx="277">
                  <c:v>84.233871115186219</c:v>
                </c:pt>
                <c:pt idx="278">
                  <c:v>84.847551766238183</c:v>
                </c:pt>
                <c:pt idx="279">
                  <c:v>85.540608694578651</c:v>
                </c:pt>
                <c:pt idx="280">
                  <c:v>86.324411374664223</c:v>
                </c:pt>
                <c:pt idx="281">
                  <c:v>87.214356067703548</c:v>
                </c:pt>
                <c:pt idx="282">
                  <c:v>88.232074609790004</c:v>
                </c:pt>
                <c:pt idx="283">
                  <c:v>89.409509196586882</c:v>
                </c:pt>
                <c:pt idx="284">
                  <c:v>90.797245979904048</c:v>
                </c:pt>
                <c:pt idx="285">
                  <c:v>92.484297302804507</c:v>
                </c:pt>
                <c:pt idx="286">
                  <c:v>94.657610549433471</c:v>
                </c:pt>
                <c:pt idx="287">
                  <c:v>97.892545792952973</c:v>
                </c:pt>
                <c:pt idx="288">
                  <c:v>103.72129260769587</c:v>
                </c:pt>
                <c:pt idx="289">
                  <c:v>103.31183686558919</c:v>
                </c:pt>
                <c:pt idx="290">
                  <c:v>102.89302961334593</c:v>
                </c:pt>
                <c:pt idx="291">
                  <c:v>102.46563052650797</c:v>
                </c:pt>
                <c:pt idx="292">
                  <c:v>102.03040840591515</c:v>
                </c:pt>
                <c:pt idx="293">
                  <c:v>101.58814051388454</c:v>
                </c:pt>
                <c:pt idx="294">
                  <c:v>101.13960804793855</c:v>
                </c:pt>
                <c:pt idx="295">
                  <c:v>100.68559441214958</c:v>
                </c:pt>
                <c:pt idx="296">
                  <c:v>100.22687945132672</c:v>
                </c:pt>
                <c:pt idx="297">
                  <c:v>99.764234137171627</c:v>
                </c:pt>
                <c:pt idx="298">
                  <c:v>99.298413811838401</c:v>
                </c:pt>
                <c:pt idx="299">
                  <c:v>98.830150017261715</c:v>
                </c:pt>
                <c:pt idx="300">
                  <c:v>98.360145748329998</c:v>
                </c:pt>
                <c:pt idx="301">
                  <c:v>97.889071796443389</c:v>
                </c:pt>
                <c:pt idx="302">
                  <c:v>97.417565474546436</c:v>
                </c:pt>
                <c:pt idx="303">
                  <c:v>96.946235644964119</c:v>
                </c:pt>
                <c:pt idx="304">
                  <c:v>96.475664580997375</c:v>
                </c:pt>
                <c:pt idx="305">
                  <c:v>96.006414517879122</c:v>
                </c:pt>
                <c:pt idx="306">
                  <c:v>95.539030698490279</c:v>
                </c:pt>
                <c:pt idx="307">
                  <c:v>95.07404323890772</c:v>
                </c:pt>
                <c:pt idx="308">
                  <c:v>94.611969259378341</c:v>
                </c:pt>
                <c:pt idx="309">
                  <c:v>94.153314204744575</c:v>
                </c:pt>
                <c:pt idx="310">
                  <c:v>93.698569491485401</c:v>
                </c:pt>
                <c:pt idx="311">
                  <c:v>93.248215082191621</c:v>
                </c:pt>
                <c:pt idx="312">
                  <c:v>92.802718242043099</c:v>
                </c:pt>
                <c:pt idx="313">
                  <c:v>92.362533350313726</c:v>
                </c:pt>
                <c:pt idx="314">
                  <c:v>91.928104076959443</c:v>
                </c:pt>
                <c:pt idx="315">
                  <c:v>91.499863713618709</c:v>
                </c:pt>
                <c:pt idx="316">
                  <c:v>91.078236586922003</c:v>
                </c:pt>
                <c:pt idx="317">
                  <c:v>90.663640736285558</c:v>
                </c:pt>
                <c:pt idx="318">
                  <c:v>90.256488099351571</c:v>
                </c:pt>
                <c:pt idx="319">
                  <c:v>89.857187268061764</c:v>
                </c:pt>
                <c:pt idx="320">
                  <c:v>89.466142418594032</c:v>
                </c:pt>
                <c:pt idx="321">
                  <c:v>89.083754604254864</c:v>
                </c:pt>
                <c:pt idx="322">
                  <c:v>88.710420601290096</c:v>
                </c:pt>
                <c:pt idx="323">
                  <c:v>88.346530139095776</c:v>
                </c:pt>
                <c:pt idx="324">
                  <c:v>87.992464314191395</c:v>
                </c:pt>
                <c:pt idx="325">
                  <c:v>87.648593037148586</c:v>
                </c:pt>
                <c:pt idx="326">
                  <c:v>87.315268953478494</c:v>
                </c:pt>
                <c:pt idx="327">
                  <c:v>86.99282573728081</c:v>
                </c:pt>
                <c:pt idx="328">
                  <c:v>86.681573348617874</c:v>
                </c:pt>
                <c:pt idx="329">
                  <c:v>86.38179480706215</c:v>
                </c:pt>
                <c:pt idx="330">
                  <c:v>86.09374558651615</c:v>
                </c:pt>
                <c:pt idx="331">
                  <c:v>85.817655041788839</c:v>
                </c:pt>
                <c:pt idx="332">
                  <c:v>85.553726627807549</c:v>
                </c:pt>
                <c:pt idx="333">
                  <c:v>85.302144198036714</c:v>
                </c:pt>
                <c:pt idx="334">
                  <c:v>85.063072168284251</c:v>
                </c:pt>
                <c:pt idx="335">
                  <c:v>84.836661239996786</c:v>
                </c:pt>
                <c:pt idx="336">
                  <c:v>84.623048913584256</c:v>
                </c:pt>
                <c:pt idx="337">
                  <c:v>84.422362176989694</c:v>
                </c:pt>
                <c:pt idx="338">
                  <c:v>84.234717790204172</c:v>
                </c:pt>
                <c:pt idx="339">
                  <c:v>84.060224187800245</c:v>
                </c:pt>
                <c:pt idx="340">
                  <c:v>83.898979048304099</c:v>
                </c:pt>
                <c:pt idx="341">
                  <c:v>83.751073173194456</c:v>
                </c:pt>
                <c:pt idx="342">
                  <c:v>83.616587701842732</c:v>
                </c:pt>
                <c:pt idx="343">
                  <c:v>83.495598046943542</c:v>
                </c:pt>
                <c:pt idx="344">
                  <c:v>83.388173107662553</c:v>
                </c:pt>
                <c:pt idx="345">
                  <c:v>83.294380225863904</c:v>
                </c:pt>
                <c:pt idx="346">
                  <c:v>83.214286168880449</c:v>
                </c:pt>
                <c:pt idx="347">
                  <c:v>83.147959367096831</c:v>
                </c:pt>
                <c:pt idx="348">
                  <c:v>83.095474388260413</c:v>
                </c:pt>
                <c:pt idx="349">
                  <c:v>83.056908975601772</c:v>
                </c:pt>
                <c:pt idx="350">
                  <c:v>83.032346970130547</c:v>
                </c:pt>
                <c:pt idx="351">
                  <c:v>83.021872557728955</c:v>
                </c:pt>
                <c:pt idx="352">
                  <c:v>83.025570757533671</c:v>
                </c:pt>
                <c:pt idx="353">
                  <c:v>83.043519462785</c:v>
                </c:pt>
                <c:pt idx="354">
                  <c:v>83.075789837077352</c:v>
                </c:pt>
                <c:pt idx="355">
                  <c:v>83.122439151745382</c:v>
                </c:pt>
                <c:pt idx="356">
                  <c:v>83.183510283456272</c:v>
                </c:pt>
                <c:pt idx="357">
                  <c:v>83.259026244188632</c:v>
                </c:pt>
                <c:pt idx="358">
                  <c:v>83.348991192271825</c:v>
                </c:pt>
                <c:pt idx="359">
                  <c:v>83.453387024259428</c:v>
                </c:pt>
                <c:pt idx="360">
                  <c:v>83.572174687092172</c:v>
                </c:pt>
                <c:pt idx="361">
                  <c:v>83.705294711565585</c:v>
                </c:pt>
                <c:pt idx="362">
                  <c:v>83.852667738287096</c:v>
                </c:pt>
                <c:pt idx="363">
                  <c:v>84.014197489906309</c:v>
                </c:pt>
                <c:pt idx="364">
                  <c:v>84.189771819506319</c:v>
                </c:pt>
              </c:numCache>
            </c:numRef>
          </c:yVal>
          <c:smooth val="0"/>
          <c:extLst>
            <c:ext xmlns:c16="http://schemas.microsoft.com/office/drawing/2014/chart" uri="{C3380CC4-5D6E-409C-BE32-E72D297353CC}">
              <c16:uniqueId val="{00000001-1444-45FE-B75B-E40B15694642}"/>
            </c:ext>
          </c:extLst>
        </c:ser>
        <c:ser>
          <c:idx val="2"/>
          <c:order val="2"/>
          <c:tx>
            <c:strRef>
              <c:f>'FPM Trend Chart'!$F$45</c:f>
              <c:strCache>
                <c:ptCount val="1"/>
                <c:pt idx="0">
                  <c:v>Bands 9, 15</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Chart'!$F$46:$F$48</c:f>
              <c:numCache>
                <c:formatCode>General</c:formatCode>
                <c:ptCount val="3"/>
                <c:pt idx="0">
                  <c:v>92</c:v>
                </c:pt>
                <c:pt idx="1">
                  <c:v>92</c:v>
                </c:pt>
                <c:pt idx="2">
                  <c:v>92</c:v>
                </c:pt>
              </c:numCache>
            </c:numRef>
          </c:yVal>
          <c:smooth val="0"/>
          <c:extLst>
            <c:ext xmlns:c16="http://schemas.microsoft.com/office/drawing/2014/chart" uri="{C3380CC4-5D6E-409C-BE32-E72D297353CC}">
              <c16:uniqueId val="{00000002-1444-45FE-B75B-E40B15694642}"/>
            </c:ext>
          </c:extLst>
        </c:ser>
        <c:ser>
          <c:idx val="3"/>
          <c:order val="3"/>
          <c:tx>
            <c:strRef>
              <c:f>'FPM Trend Chart'!$G$45</c:f>
              <c:strCache>
                <c:ptCount val="1"/>
                <c:pt idx="0">
                  <c:v>Bands 10, 12, 16</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Chart'!$G$46:$G$48</c:f>
              <c:numCache>
                <c:formatCode>General</c:formatCode>
                <c:ptCount val="3"/>
                <c:pt idx="0">
                  <c:v>85.1</c:v>
                </c:pt>
                <c:pt idx="1">
                  <c:v>85.1</c:v>
                </c:pt>
                <c:pt idx="2">
                  <c:v>85.1</c:v>
                </c:pt>
              </c:numCache>
            </c:numRef>
          </c:yVal>
          <c:smooth val="0"/>
          <c:extLst>
            <c:ext xmlns:c16="http://schemas.microsoft.com/office/drawing/2014/chart" uri="{C3380CC4-5D6E-409C-BE32-E72D297353CC}">
              <c16:uniqueId val="{00000003-1444-45FE-B75B-E40B15694642}"/>
            </c:ext>
          </c:extLst>
        </c:ser>
        <c:ser>
          <c:idx val="4"/>
          <c:order val="4"/>
          <c:tx>
            <c:strRef>
              <c:f>'FPM Trend Chart'!$H$45</c:f>
              <c:strCache>
                <c:ptCount val="1"/>
                <c:pt idx="0">
                  <c:v>Band 11</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Chart'!$H$46:$H$48</c:f>
              <c:numCache>
                <c:formatCode>General</c:formatCode>
                <c:ptCount val="3"/>
                <c:pt idx="0">
                  <c:v>97</c:v>
                </c:pt>
                <c:pt idx="1">
                  <c:v>97</c:v>
                </c:pt>
                <c:pt idx="2">
                  <c:v>97</c:v>
                </c:pt>
              </c:numCache>
            </c:numRef>
          </c:yVal>
          <c:smooth val="0"/>
          <c:extLst>
            <c:ext xmlns:c16="http://schemas.microsoft.com/office/drawing/2014/chart" uri="{C3380CC4-5D6E-409C-BE32-E72D297353CC}">
              <c16:uniqueId val="{00000004-1444-45FE-B75B-E40B15694642}"/>
            </c:ext>
          </c:extLst>
        </c:ser>
        <c:ser>
          <c:idx val="5"/>
          <c:order val="5"/>
          <c:tx>
            <c:strRef>
              <c:f>'FPM Trend Chart'!$I$45</c:f>
              <c:strCache>
                <c:ptCount val="1"/>
                <c:pt idx="0">
                  <c:v>Bands 10, 12, 16</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Chart'!$I$46:$I$48</c:f>
              <c:numCache>
                <c:formatCode>General</c:formatCode>
                <c:ptCount val="3"/>
                <c:pt idx="0">
                  <c:v>85.1</c:v>
                </c:pt>
                <c:pt idx="1">
                  <c:v>85.1</c:v>
                </c:pt>
                <c:pt idx="2">
                  <c:v>85.1</c:v>
                </c:pt>
              </c:numCache>
            </c:numRef>
          </c:yVal>
          <c:smooth val="0"/>
          <c:extLst>
            <c:ext xmlns:c16="http://schemas.microsoft.com/office/drawing/2014/chart" uri="{C3380CC4-5D6E-409C-BE32-E72D297353CC}">
              <c16:uniqueId val="{00000005-1444-45FE-B75B-E40B15694642}"/>
            </c:ext>
          </c:extLst>
        </c:ser>
        <c:ser>
          <c:idx val="6"/>
          <c:order val="6"/>
          <c:tx>
            <c:strRef>
              <c:f>'FPM Trend Chart'!$J$45</c:f>
              <c:strCache>
                <c:ptCount val="1"/>
                <c:pt idx="0">
                  <c:v>Band 13</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Chart'!$J$46:$J$48</c:f>
              <c:numCache>
                <c:formatCode>General</c:formatCode>
                <c:ptCount val="3"/>
                <c:pt idx="0">
                  <c:v>104.7</c:v>
                </c:pt>
                <c:pt idx="1">
                  <c:v>104.7</c:v>
                </c:pt>
                <c:pt idx="2">
                  <c:v>104.7</c:v>
                </c:pt>
              </c:numCache>
            </c:numRef>
          </c:yVal>
          <c:smooth val="0"/>
          <c:extLst>
            <c:ext xmlns:c16="http://schemas.microsoft.com/office/drawing/2014/chart" uri="{C3380CC4-5D6E-409C-BE32-E72D297353CC}">
              <c16:uniqueId val="{00000006-1444-45FE-B75B-E40B15694642}"/>
            </c:ext>
          </c:extLst>
        </c:ser>
        <c:ser>
          <c:idx val="7"/>
          <c:order val="7"/>
          <c:tx>
            <c:strRef>
              <c:f>'FPM Trend Chart'!$K$45</c:f>
              <c:strCache>
                <c:ptCount val="1"/>
                <c:pt idx="0">
                  <c:v>Band 14</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Chart'!$K$46:$K$48</c:f>
              <c:numCache>
                <c:formatCode>General</c:formatCode>
                <c:ptCount val="3"/>
                <c:pt idx="0">
                  <c:v>108</c:v>
                </c:pt>
                <c:pt idx="1">
                  <c:v>108</c:v>
                </c:pt>
                <c:pt idx="2">
                  <c:v>108</c:v>
                </c:pt>
              </c:numCache>
            </c:numRef>
          </c:yVal>
          <c:smooth val="0"/>
          <c:extLst>
            <c:ext xmlns:c16="http://schemas.microsoft.com/office/drawing/2014/chart" uri="{C3380CC4-5D6E-409C-BE32-E72D297353CC}">
              <c16:uniqueId val="{00000007-1444-45FE-B75B-E40B15694642}"/>
            </c:ext>
          </c:extLst>
        </c:ser>
        <c:ser>
          <c:idx val="8"/>
          <c:order val="8"/>
          <c:tx>
            <c:strRef>
              <c:f>'FPM Trend Chart'!$L$45</c:f>
              <c:strCache>
                <c:ptCount val="1"/>
                <c:pt idx="0">
                  <c:v>Bands 9, 15</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ellipsis" vert="horz" wrap="square" lIns="91440" tIns="0" rIns="91440" bIns="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Chart'!$L$46:$L$48</c:f>
              <c:numCache>
                <c:formatCode>General</c:formatCode>
                <c:ptCount val="3"/>
                <c:pt idx="0">
                  <c:v>92</c:v>
                </c:pt>
                <c:pt idx="1">
                  <c:v>92</c:v>
                </c:pt>
                <c:pt idx="2">
                  <c:v>92</c:v>
                </c:pt>
              </c:numCache>
            </c:numRef>
          </c:yVal>
          <c:smooth val="0"/>
          <c:extLst>
            <c:ext xmlns:c16="http://schemas.microsoft.com/office/drawing/2014/chart" uri="{C3380CC4-5D6E-409C-BE32-E72D297353CC}">
              <c16:uniqueId val="{00000008-1444-45FE-B75B-E40B15694642}"/>
            </c:ext>
          </c:extLst>
        </c:ser>
        <c:ser>
          <c:idx val="9"/>
          <c:order val="9"/>
          <c:tx>
            <c:strRef>
              <c:f>'FPM Trend Chart'!$M$45</c:f>
              <c:strCache>
                <c:ptCount val="1"/>
                <c:pt idx="0">
                  <c:v>Bands 10, 12, 16</c:v>
                </c:pt>
              </c:strCache>
            </c:strRef>
          </c:tx>
          <c:spPr>
            <a:ln w="25400" cap="rnd">
              <a:solidFill>
                <a:schemeClr val="tx1"/>
              </a:solidFill>
              <a:round/>
            </a:ln>
            <a:effectLst/>
          </c:spPr>
          <c:marker>
            <c:symbol val="none"/>
          </c:marker>
          <c:dLbls>
            <c:spPr>
              <a:solidFill>
                <a:schemeClr val="bg1"/>
              </a:solidFill>
              <a:ln>
                <a:noFill/>
              </a:ln>
              <a:effectLst/>
            </c:spPr>
            <c:txPr>
              <a:bodyPr rot="0" spcFirstLastPara="1" vertOverflow="overflow" horzOverflow="overflow" vert="horz" wrap="square" lIns="91440" tIns="0" rIns="9144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xVal>
            <c:numRef>
              <c:f>'FPM Trend Chart'!$D$46:$D$48</c:f>
              <c:numCache>
                <c:formatCode>[$-409]d\-mmm;@</c:formatCode>
                <c:ptCount val="3"/>
                <c:pt idx="0">
                  <c:v>39814</c:v>
                </c:pt>
                <c:pt idx="1">
                  <c:v>43637</c:v>
                </c:pt>
                <c:pt idx="2">
                  <c:v>50040</c:v>
                </c:pt>
              </c:numCache>
            </c:numRef>
          </c:xVal>
          <c:yVal>
            <c:numRef>
              <c:f>'FPM Trend Chart'!$M$46:$M$48</c:f>
              <c:numCache>
                <c:formatCode>General</c:formatCode>
                <c:ptCount val="3"/>
                <c:pt idx="0">
                  <c:v>85.1</c:v>
                </c:pt>
                <c:pt idx="1">
                  <c:v>85.1</c:v>
                </c:pt>
                <c:pt idx="2">
                  <c:v>85.1</c:v>
                </c:pt>
              </c:numCache>
            </c:numRef>
          </c:yVal>
          <c:smooth val="0"/>
          <c:extLst>
            <c:ext xmlns:c16="http://schemas.microsoft.com/office/drawing/2014/chart" uri="{C3380CC4-5D6E-409C-BE32-E72D297353CC}">
              <c16:uniqueId val="{00000009-1444-45FE-B75B-E40B15694642}"/>
            </c:ext>
          </c:extLst>
        </c:ser>
        <c:dLbls>
          <c:showLegendKey val="0"/>
          <c:showVal val="0"/>
          <c:showCatName val="0"/>
          <c:showSerName val="0"/>
          <c:showPercent val="0"/>
          <c:showBubbleSize val="0"/>
        </c:dLbls>
        <c:axId val="59750896"/>
        <c:axId val="59752528"/>
      </c:scatterChart>
      <c:valAx>
        <c:axId val="59750896"/>
        <c:scaling>
          <c:orientation val="minMax"/>
          <c:max val="43830"/>
          <c:min val="43466"/>
        </c:scaling>
        <c:delete val="0"/>
        <c:axPos val="b"/>
        <c:majorGridlines>
          <c:spPr>
            <a:ln w="9525" cap="flat" cmpd="sng" algn="ctr">
              <a:solidFill>
                <a:schemeClr val="tx1">
                  <a:lumMod val="15000"/>
                  <a:lumOff val="85000"/>
                </a:schemeClr>
              </a:solidFill>
              <a:round/>
            </a:ln>
            <a:effectLst/>
          </c:spPr>
        </c:majorGridlines>
        <c:numFmt formatCode="[$-409]mmmm;@" sourceLinked="0"/>
        <c:majorTickMark val="none"/>
        <c:minorTickMark val="none"/>
        <c:tickLblPos val="low"/>
        <c:spPr>
          <a:noFill/>
          <a:ln w="9525" cap="flat" cmpd="sng" algn="ctr">
            <a:solidFill>
              <a:schemeClr val="tx1">
                <a:lumMod val="25000"/>
                <a:lumOff val="75000"/>
              </a:schemeClr>
            </a:solidFill>
            <a:round/>
          </a:ln>
          <a:effectLst/>
        </c:spPr>
        <c:txPr>
          <a:bodyPr rot="0" spcFirstLastPara="1" vertOverflow="ellipsis" vert="horz" wrap="square" anchor="b"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52528"/>
        <c:crosses val="autoZero"/>
        <c:crossBetween val="midCat"/>
        <c:majorUnit val="33.090900000000005"/>
      </c:valAx>
      <c:valAx>
        <c:axId val="59752528"/>
        <c:scaling>
          <c:orientation val="minMax"/>
          <c:max val="115"/>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Temperature</a:t>
                </a:r>
                <a:r>
                  <a:rPr lang="en-US" baseline="0"/>
                  <a:t> (Kelvin)</a:t>
                </a:r>
                <a:endParaRPr lang="en-US"/>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50896"/>
        <c:crosses val="autoZero"/>
        <c:crossBetween val="midCat"/>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eonetcastamericas.noaa.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smtClean="0"/>
              <a:t>T launch Dec 2021.</a:t>
            </a:r>
            <a:r>
              <a:rPr lang="en-US" baseline="0" dirty="0" smtClean="0"/>
              <a:t> U launch 2024</a:t>
            </a:r>
            <a:endParaRPr dirty="0"/>
          </a:p>
        </p:txBody>
      </p:sp>
      <p:sp>
        <p:nvSpPr>
          <p:cNvPr id="152" name="Google Shape;152;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a57048939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a57048939_0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0" name="Google Shape;230;g5a57048939_0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a57048939_0_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a57048939_0_7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8" name="Google Shape;308;g5a57048939_0_7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a57048939_0_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a57048939_0_8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17" name="Google Shape;317;g5a57048939_0_8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a57048939_0_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a57048939_0_9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8" name="Google Shape;328;g5a57048939_0_9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a57048939_0_1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a57048939_0_11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1" name="Google Shape;341;g5a57048939_0_11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a57048939_0_1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a57048939_0_11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9" name="Google Shape;349;g5a57048939_0_11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a57048939_0_1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a57048939_0_1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g5a57048939_0_1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a57048939_0_1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a57048939_0_1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5" name="Google Shape;375;g5a57048939_0_1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a57048939_0_1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a57048939_0_15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5" name="Google Shape;385;g5a57048939_0_15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a57048939_0_1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a57048939_0_16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3" name="Google Shape;393;g5a57048939_0_16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ABI is at the end so stick around ☺</a:t>
            </a:r>
            <a:endParaRPr/>
          </a:p>
        </p:txBody>
      </p:sp>
      <p:sp>
        <p:nvSpPr>
          <p:cNvPr id="164" name="Google Shape;164;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78706fedf_0_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78706fedf_0_4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1" name="Google Shape;401;g578706fedf_0_4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8" name="Google Shape;418;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Focal plane module temperatures through the year</a:t>
            </a:r>
            <a:endParaRPr/>
          </a:p>
        </p:txBody>
      </p:sp>
      <p:sp>
        <p:nvSpPr>
          <p:cNvPr id="407" name="Google Shape;407;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452" name="Google Shape;452;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78706fedf_0_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78706fedf_0_5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g578706fedf_0_5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78706fedf_0_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78706fedf_0_6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9" name="Google Shape;469;g578706fedf_0_6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78706fedf_0_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578706fedf_0_4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9" name="Google Shape;479;g578706fedf_0_4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a57048939_0_1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a57048939_0_17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6" name="Google Shape;486;g5a57048939_0_17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a57048939_0_1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a57048939_0_19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4" name="Google Shape;494;g5a57048939_0_19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a57048939_0_19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a57048939_0_19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1" name="Google Shape;501;g5a57048939_0_19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78706fedf_0_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78706fedf_0_1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3" name="Google Shape;173;g578706fedf_0_1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1ae465213_0_61: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8" name="Google Shape;508;g51ae465213_0_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1ae465213_0_7: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8" name="Google Shape;528;g51ae465213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1ae465213_0_346: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4" name="Google Shape;544;g51ae465213_0_3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1ae465213_0_288: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2" name="Google Shape;552;g51ae465213_0_28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1ae465213_0_177: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2" name="Google Shape;572;g51ae465213_0_17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1ae465213_0_186: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1" name="Google Shape;581;g51ae465213_0_1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1ae465213_0_195: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0" name="Google Shape;590;g51ae465213_0_19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1ae465213_0_241:notes"/>
          <p:cNvSpPr txBox="1">
            <a:spLocks noGrp="1"/>
          </p:cNvSpPr>
          <p:nvPr>
            <p:ph type="body" idx="1"/>
          </p:nvPr>
        </p:nvSpPr>
        <p:spPr>
          <a:xfrm>
            <a:off x="701675" y="4416425"/>
            <a:ext cx="5607000" cy="41832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8" name="Google Shape;598;g51ae465213_0_2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7" name="Google Shape;607;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74fb285de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74fb285de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 name="Google Shape;180;g574fb285de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74fb285de_0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74fb285de_0_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8" name="Google Shape;188;g574fb285de_0_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74fb285de_0_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74fb285de_0_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7" name="Google Shape;197;g574fb285de_0_1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78706fedf_0_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78706fedf_0_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smtClean="0"/>
              <a:t>LST Passed</a:t>
            </a:r>
            <a:endParaRPr dirty="0"/>
          </a:p>
        </p:txBody>
      </p:sp>
      <p:sp>
        <p:nvSpPr>
          <p:cNvPr id="206" name="Google Shape;206;g578706fedf_0_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78706fedf_0_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78706fedf_0_1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5" name="Google Shape;215;g578706fedf_0_1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78706fedf_0_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78706fedf_0_2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GNC-A -- </a:t>
            </a:r>
            <a:r>
              <a:rPr lang="en-US" sz="1050">
                <a:solidFill>
                  <a:srgbClr val="333333"/>
                </a:solidFill>
                <a:highlight>
                  <a:srgbClr val="FFFFFF"/>
                </a:highlight>
                <a:latin typeface="Arial"/>
                <a:ea typeface="Arial"/>
                <a:cs typeface="Arial"/>
                <a:sym typeface="Arial"/>
              </a:rPr>
              <a:t>The service uses the commercial Intelsat-9 (IS-9) satellite to broadcast environmental and other observation data to an area covering most of North, Central, and South America. - </a:t>
            </a:r>
            <a:r>
              <a:rPr lang="en-US" sz="1100" u="sng">
                <a:solidFill>
                  <a:schemeClr val="hlink"/>
                </a:solidFill>
                <a:latin typeface="Arial"/>
                <a:ea typeface="Arial"/>
                <a:cs typeface="Arial"/>
                <a:sym typeface="Arial"/>
                <a:hlinkClick r:id="rId3"/>
              </a:rPr>
              <a:t>https://www.geonetcastamericas.noaa.gov/</a:t>
            </a:r>
            <a:endParaRPr/>
          </a:p>
          <a:p>
            <a:pPr marL="0" lvl="0" indent="0" algn="l" rtl="0">
              <a:spcBef>
                <a:spcPts val="0"/>
              </a:spcBef>
              <a:spcAft>
                <a:spcPts val="0"/>
              </a:spcAft>
              <a:buNone/>
            </a:pPr>
            <a:endParaRPr/>
          </a:p>
          <a:p>
            <a:pPr marL="0" lvl="0" indent="0" algn="l" rtl="0">
              <a:spcBef>
                <a:spcPts val="0"/>
              </a:spcBef>
              <a:spcAft>
                <a:spcPts val="0"/>
              </a:spcAft>
              <a:buNone/>
            </a:pPr>
            <a:r>
              <a:rPr lang="en-US"/>
              <a:t>BDP - Noaa project that utilizes cloud and cloud computing. The cloud-computing platforms provide access to the following GOES-R series datasets: Rad, CMI, GLM L2+</a:t>
            </a:r>
            <a:endParaRPr/>
          </a:p>
          <a:p>
            <a:pPr marL="0" lvl="0" indent="0" algn="l" rtl="0">
              <a:spcBef>
                <a:spcPts val="0"/>
              </a:spcBef>
              <a:spcAft>
                <a:spcPts val="0"/>
              </a:spcAft>
              <a:buNone/>
            </a:pPr>
            <a:r>
              <a:rPr lang="en-US"/>
              <a:t>	Examples of cloud platforms include: Open Commons Consortium (OCC), AWS, Google Cloud Platform (ncdc.noaa.gov)</a:t>
            </a:r>
            <a:endParaRPr/>
          </a:p>
          <a:p>
            <a:pPr marL="0" lvl="0" indent="0" algn="l" rtl="0">
              <a:spcBef>
                <a:spcPts val="0"/>
              </a:spcBef>
              <a:spcAft>
                <a:spcPts val="0"/>
              </a:spcAft>
              <a:buNone/>
            </a:pPr>
            <a:endParaRPr/>
          </a:p>
          <a:p>
            <a:pPr marL="0" lvl="0" indent="0" algn="l" rtl="0">
              <a:spcBef>
                <a:spcPts val="0"/>
              </a:spcBef>
              <a:spcAft>
                <a:spcPts val="0"/>
              </a:spcAft>
              <a:buNone/>
            </a:pPr>
            <a:r>
              <a:rPr lang="en-US"/>
              <a:t>NoaaPort - Distribution of products via commercial communication satellite using C-Band (nws)</a:t>
            </a:r>
            <a:endParaRPr/>
          </a:p>
        </p:txBody>
      </p:sp>
      <p:sp>
        <p:nvSpPr>
          <p:cNvPr id="222" name="Google Shape;222;g578706fedf_0_2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pic>
        <p:nvPicPr>
          <p:cNvPr id="23" name="Google Shape;23;p2" descr="goes_20.jpg"/>
          <p:cNvPicPr preferRelativeResize="0"/>
          <p:nvPr/>
        </p:nvPicPr>
        <p:blipFill rotWithShape="1">
          <a:blip r:embed="rId2">
            <a:alphaModFix/>
          </a:blip>
          <a:srcRect/>
          <a:stretch/>
        </p:blipFill>
        <p:spPr>
          <a:xfrm>
            <a:off x="2" y="923544"/>
            <a:ext cx="8670591" cy="5468112"/>
          </a:xfrm>
          <a:prstGeom prst="rect">
            <a:avLst/>
          </a:prstGeom>
          <a:noFill/>
          <a:ln>
            <a:noFill/>
          </a:ln>
        </p:spPr>
      </p:pic>
      <p:sp>
        <p:nvSpPr>
          <p:cNvPr id="24" name="Google Shape;24;p2"/>
          <p:cNvSpPr txBox="1">
            <a:spLocks noGrp="1"/>
          </p:cNvSpPr>
          <p:nvPr>
            <p:ph type="ctrTitle"/>
          </p:nvPr>
        </p:nvSpPr>
        <p:spPr>
          <a:xfrm>
            <a:off x="685800" y="3151188"/>
            <a:ext cx="8229600" cy="735014"/>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084284"/>
              </a:buClr>
              <a:buSzPts val="4800"/>
              <a:buFont typeface="Calibri"/>
              <a:buNone/>
              <a:defRPr sz="4800">
                <a:solidFill>
                  <a:srgbClr val="08428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
          <p:cNvSpPr txBox="1">
            <a:spLocks noGrp="1"/>
          </p:cNvSpPr>
          <p:nvPr>
            <p:ph type="subTitle" idx="1"/>
          </p:nvPr>
        </p:nvSpPr>
        <p:spPr>
          <a:xfrm>
            <a:off x="685800" y="3886202"/>
            <a:ext cx="8229600" cy="974357"/>
          </a:xfrm>
          <a:prstGeom prst="rect">
            <a:avLst/>
          </a:prstGeom>
          <a:noFill/>
          <a:ln>
            <a:noFill/>
          </a:ln>
        </p:spPr>
        <p:txBody>
          <a:bodyPr spcFirstLastPara="1" wrap="square" lIns="0" tIns="0" rIns="0" bIns="0" anchor="t" anchorCtr="0"/>
          <a:lstStyle>
            <a:lvl1pPr lvl="0" algn="l">
              <a:spcBef>
                <a:spcPts val="520"/>
              </a:spcBef>
              <a:spcAft>
                <a:spcPts val="0"/>
              </a:spcAft>
              <a:buClr>
                <a:schemeClr val="dk1"/>
              </a:buClr>
              <a:buSzPts val="2600"/>
              <a:buNone/>
              <a:defRPr b="1">
                <a:solidFill>
                  <a:schemeClr val="dk1"/>
                </a:solidFill>
              </a:defRPr>
            </a:lvl1pPr>
            <a:lvl2pPr lvl="1" algn="ctr">
              <a:spcBef>
                <a:spcPts val="520"/>
              </a:spcBef>
              <a:spcAft>
                <a:spcPts val="0"/>
              </a:spcAft>
              <a:buClr>
                <a:srgbClr val="888888"/>
              </a:buClr>
              <a:buSzPts val="26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 name="Google Shape;26;p2"/>
          <p:cNvSpPr txBox="1">
            <a:spLocks noGrp="1"/>
          </p:cNvSpPr>
          <p:nvPr>
            <p:ph type="body" idx="2"/>
          </p:nvPr>
        </p:nvSpPr>
        <p:spPr>
          <a:xfrm>
            <a:off x="685800" y="4860559"/>
            <a:ext cx="8229600" cy="429411"/>
          </a:xfrm>
          <a:prstGeom prst="rect">
            <a:avLst/>
          </a:prstGeom>
          <a:noFill/>
          <a:ln>
            <a:noFill/>
          </a:ln>
        </p:spPr>
        <p:txBody>
          <a:bodyPr spcFirstLastPara="1" wrap="square" lIns="0" tIns="0" rIns="0" bIns="0" anchor="t" anchorCtr="0"/>
          <a:lstStyle>
            <a:lvl1pPr marL="457200" lvl="0" indent="-228600" algn="l">
              <a:spcBef>
                <a:spcPts val="400"/>
              </a:spcBef>
              <a:spcAft>
                <a:spcPts val="0"/>
              </a:spcAft>
              <a:buClr>
                <a:schemeClr val="dk1"/>
              </a:buClr>
              <a:buSzPts val="2000"/>
              <a:buNone/>
              <a:defRPr sz="2000"/>
            </a:lvl1pPr>
            <a:lvl2pPr marL="914400" lvl="1" indent="-228600" algn="l">
              <a:spcBef>
                <a:spcPts val="400"/>
              </a:spcBef>
              <a:spcAft>
                <a:spcPts val="0"/>
              </a:spcAft>
              <a:buClr>
                <a:schemeClr val="dk1"/>
              </a:buClr>
              <a:buSzPts val="2000"/>
              <a:buNone/>
              <a:defRPr sz="2000"/>
            </a:lvl2pPr>
            <a:lvl3pPr marL="1371600" lvl="2" indent="-228600" algn="l">
              <a:spcBef>
                <a:spcPts val="400"/>
              </a:spcBef>
              <a:spcAft>
                <a:spcPts val="0"/>
              </a:spcAft>
              <a:buClr>
                <a:schemeClr val="dk1"/>
              </a:buClr>
              <a:buSzPts val="2000"/>
              <a:buNone/>
              <a:defRPr sz="2000"/>
            </a:lvl3pPr>
            <a:lvl4pPr marL="1828800" lvl="3" indent="-228600" algn="l">
              <a:spcBef>
                <a:spcPts val="400"/>
              </a:spcBef>
              <a:spcAft>
                <a:spcPts val="0"/>
              </a:spcAft>
              <a:buClr>
                <a:schemeClr val="dk1"/>
              </a:buClr>
              <a:buSzPts val="2000"/>
              <a:buNone/>
              <a:defRPr sz="2000"/>
            </a:lvl4pPr>
            <a:lvl5pPr marL="2286000" lvl="4" indent="-228600" algn="l">
              <a:spcBef>
                <a:spcPts val="400"/>
              </a:spcBef>
              <a:spcAft>
                <a:spcPts val="0"/>
              </a:spcAft>
              <a:buClr>
                <a:schemeClr val="dk1"/>
              </a:buClr>
              <a:buSzPts val="2000"/>
              <a:buNone/>
              <a:defRPr sz="2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Non-Proprietary)">
  <p:cSld name="Title and Content (Non-Proprietary)">
    <p:spTree>
      <p:nvGrpSpPr>
        <p:cNvPr id="1" name="Shape 73"/>
        <p:cNvGrpSpPr/>
        <p:nvPr/>
      </p:nvGrpSpPr>
      <p:grpSpPr>
        <a:xfrm>
          <a:off x="0" y="0"/>
          <a:ext cx="0" cy="0"/>
          <a:chOff x="0" y="0"/>
          <a:chExt cx="0" cy="0"/>
        </a:xfrm>
      </p:grpSpPr>
      <p:sp>
        <p:nvSpPr>
          <p:cNvPr id="74" name="Google Shape;74;p11"/>
          <p:cNvSpPr txBox="1">
            <a:spLocks noGrp="1"/>
          </p:cNvSpPr>
          <p:nvPr>
            <p:ph type="dt" idx="10"/>
          </p:nvPr>
        </p:nvSpPr>
        <p:spPr>
          <a:xfrm>
            <a:off x="7875193" y="6510008"/>
            <a:ext cx="666750"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title"/>
          </p:nvPr>
        </p:nvSpPr>
        <p:spPr>
          <a:xfrm>
            <a:off x="722313" y="171450"/>
            <a:ext cx="6059488" cy="536575"/>
          </a:xfrm>
          <a:prstGeom prst="rect">
            <a:avLst/>
          </a:prstGeom>
          <a:noFill/>
          <a:ln>
            <a:noFill/>
          </a:ln>
        </p:spPr>
        <p:txBody>
          <a:bodyPr spcFirstLastPara="1" wrap="square" lIns="92075" tIns="46025" rIns="92075" bIns="46025" anchor="ctr" anchorCtr="0"/>
          <a:lstStyle>
            <a:lvl1pPr lvl="0" algn="l">
              <a:lnSpc>
                <a:spcPct val="90000"/>
              </a:lnSpc>
              <a:spcBef>
                <a:spcPts val="0"/>
              </a:spcBef>
              <a:spcAft>
                <a:spcPts val="0"/>
              </a:spcAft>
              <a:buClr>
                <a:schemeClr val="dk1"/>
              </a:buClr>
              <a:buSzPts val="2400"/>
              <a:buFont typeface="Arial"/>
              <a:buNone/>
              <a:defRPr sz="240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a:off x="762000" y="990600"/>
            <a:ext cx="7620000" cy="5029200"/>
          </a:xfrm>
          <a:prstGeom prst="rect">
            <a:avLst/>
          </a:prstGeom>
          <a:noFill/>
          <a:ln>
            <a:noFill/>
          </a:ln>
        </p:spPr>
        <p:txBody>
          <a:bodyPr spcFirstLastPara="1" wrap="square" lIns="0" tIns="0" rIns="0" bIns="0" anchor="t" anchorCtr="0"/>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600202" y="0"/>
            <a:ext cx="5543185" cy="82296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1600202" y="0"/>
            <a:ext cx="5543185" cy="82296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4"/>
        <p:cNvGrpSpPr/>
        <p:nvPr/>
      </p:nvGrpSpPr>
      <p:grpSpPr>
        <a:xfrm>
          <a:off x="0" y="0"/>
          <a:ext cx="0" cy="0"/>
          <a:chOff x="0" y="0"/>
          <a:chExt cx="0" cy="0"/>
        </a:xfrm>
      </p:grpSpPr>
      <p:pic>
        <p:nvPicPr>
          <p:cNvPr id="95" name="Google Shape;95;p15" descr="goes_20.jpg"/>
          <p:cNvPicPr preferRelativeResize="0"/>
          <p:nvPr/>
        </p:nvPicPr>
        <p:blipFill rotWithShape="1">
          <a:blip r:embed="rId2">
            <a:alphaModFix/>
          </a:blip>
          <a:srcRect/>
          <a:stretch/>
        </p:blipFill>
        <p:spPr>
          <a:xfrm>
            <a:off x="2" y="923544"/>
            <a:ext cx="8670591" cy="5468112"/>
          </a:xfrm>
          <a:prstGeom prst="rect">
            <a:avLst/>
          </a:prstGeom>
          <a:noFill/>
          <a:ln>
            <a:noFill/>
          </a:ln>
        </p:spPr>
      </p:pic>
      <p:sp>
        <p:nvSpPr>
          <p:cNvPr id="96" name="Google Shape;96;p15"/>
          <p:cNvSpPr txBox="1">
            <a:spLocks noGrp="1"/>
          </p:cNvSpPr>
          <p:nvPr>
            <p:ph type="ctrTitle"/>
          </p:nvPr>
        </p:nvSpPr>
        <p:spPr>
          <a:xfrm>
            <a:off x="685801" y="3151188"/>
            <a:ext cx="8229600" cy="735014"/>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084284"/>
              </a:buClr>
              <a:buSzPts val="4800"/>
              <a:buFont typeface="Calibri"/>
              <a:buNone/>
              <a:defRPr sz="4800">
                <a:solidFill>
                  <a:srgbClr val="08428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5"/>
          <p:cNvSpPr txBox="1">
            <a:spLocks noGrp="1"/>
          </p:cNvSpPr>
          <p:nvPr>
            <p:ph type="subTitle" idx="1"/>
          </p:nvPr>
        </p:nvSpPr>
        <p:spPr>
          <a:xfrm>
            <a:off x="685801" y="3886202"/>
            <a:ext cx="8229600" cy="974357"/>
          </a:xfrm>
          <a:prstGeom prst="rect">
            <a:avLst/>
          </a:prstGeom>
          <a:noFill/>
          <a:ln>
            <a:noFill/>
          </a:ln>
        </p:spPr>
        <p:txBody>
          <a:bodyPr spcFirstLastPara="1" wrap="square" lIns="0" tIns="0" rIns="0" bIns="0" anchor="t" anchorCtr="0"/>
          <a:lstStyle>
            <a:lvl1pPr lvl="0" algn="l">
              <a:spcBef>
                <a:spcPts val="520"/>
              </a:spcBef>
              <a:spcAft>
                <a:spcPts val="0"/>
              </a:spcAft>
              <a:buClr>
                <a:schemeClr val="dk1"/>
              </a:buClr>
              <a:buSzPts val="2600"/>
              <a:buNone/>
              <a:defRPr b="1">
                <a:solidFill>
                  <a:schemeClr val="dk1"/>
                </a:solidFill>
              </a:defRPr>
            </a:lvl1pPr>
            <a:lvl2pPr lvl="1" algn="ctr">
              <a:spcBef>
                <a:spcPts val="520"/>
              </a:spcBef>
              <a:spcAft>
                <a:spcPts val="0"/>
              </a:spcAft>
              <a:buClr>
                <a:srgbClr val="888888"/>
              </a:buClr>
              <a:buSzPts val="26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8" name="Google Shape;98;p15"/>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5"/>
          <p:cNvSpPr txBox="1">
            <a:spLocks noGrp="1"/>
          </p:cNvSpPr>
          <p:nvPr>
            <p:ph type="body" idx="2"/>
          </p:nvPr>
        </p:nvSpPr>
        <p:spPr>
          <a:xfrm>
            <a:off x="685801" y="4860560"/>
            <a:ext cx="8229600" cy="429411"/>
          </a:xfrm>
          <a:prstGeom prst="rect">
            <a:avLst/>
          </a:prstGeom>
          <a:noFill/>
          <a:ln>
            <a:noFill/>
          </a:ln>
        </p:spPr>
        <p:txBody>
          <a:bodyPr spcFirstLastPara="1" wrap="square" lIns="0" tIns="0" rIns="0" bIns="0" anchor="t" anchorCtr="0"/>
          <a:lstStyle>
            <a:lvl1pPr marL="457200" lvl="0" indent="-228600" algn="l">
              <a:spcBef>
                <a:spcPts val="400"/>
              </a:spcBef>
              <a:spcAft>
                <a:spcPts val="0"/>
              </a:spcAft>
              <a:buClr>
                <a:schemeClr val="dk1"/>
              </a:buClr>
              <a:buSzPts val="2000"/>
              <a:buNone/>
              <a:defRPr sz="2000"/>
            </a:lvl1pPr>
            <a:lvl2pPr marL="914400" lvl="1" indent="-228600" algn="l">
              <a:spcBef>
                <a:spcPts val="400"/>
              </a:spcBef>
              <a:spcAft>
                <a:spcPts val="0"/>
              </a:spcAft>
              <a:buClr>
                <a:schemeClr val="dk1"/>
              </a:buClr>
              <a:buSzPts val="2000"/>
              <a:buNone/>
              <a:defRPr sz="2000"/>
            </a:lvl2pPr>
            <a:lvl3pPr marL="1371600" lvl="2" indent="-228600" algn="l">
              <a:spcBef>
                <a:spcPts val="400"/>
              </a:spcBef>
              <a:spcAft>
                <a:spcPts val="0"/>
              </a:spcAft>
              <a:buClr>
                <a:schemeClr val="dk1"/>
              </a:buClr>
              <a:buSzPts val="2000"/>
              <a:buNone/>
              <a:defRPr sz="2000"/>
            </a:lvl3pPr>
            <a:lvl4pPr marL="1828800" lvl="3" indent="-228600" algn="l">
              <a:spcBef>
                <a:spcPts val="400"/>
              </a:spcBef>
              <a:spcAft>
                <a:spcPts val="0"/>
              </a:spcAft>
              <a:buClr>
                <a:schemeClr val="dk1"/>
              </a:buClr>
              <a:buSzPts val="2000"/>
              <a:buNone/>
              <a:defRPr sz="2000"/>
            </a:lvl4pPr>
            <a:lvl5pPr marL="2286000" lvl="4" indent="-228600" algn="l">
              <a:spcBef>
                <a:spcPts val="400"/>
              </a:spcBef>
              <a:spcAft>
                <a:spcPts val="0"/>
              </a:spcAft>
              <a:buClr>
                <a:schemeClr val="dk1"/>
              </a:buClr>
              <a:buSzPts val="2000"/>
              <a:buNone/>
              <a:defRPr sz="2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85800" y="2092235"/>
            <a:ext cx="7772400" cy="1362075"/>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rgbClr val="084284"/>
              </a:buClr>
              <a:buSzPts val="3600"/>
              <a:buFont typeface="Calibri"/>
              <a:buNone/>
              <a:defRPr sz="3600" b="1" cap="none">
                <a:solidFill>
                  <a:srgbClr val="08428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685800" y="3582808"/>
            <a:ext cx="7772400" cy="1149843"/>
          </a:xfrm>
          <a:prstGeom prst="rect">
            <a:avLst/>
          </a:prstGeom>
          <a:noFill/>
          <a:ln>
            <a:noFill/>
          </a:ln>
        </p:spPr>
        <p:txBody>
          <a:bodyPr spcFirstLastPara="1" wrap="square" lIns="0" tIns="0" rIns="0" bIns="0" anchor="t" anchorCtr="0"/>
          <a:lstStyle>
            <a:lvl1pPr marL="457200" lvl="0" indent="-228600" algn="ctr">
              <a:lnSpc>
                <a:spcPct val="90000"/>
              </a:lnSpc>
              <a:spcBef>
                <a:spcPts val="0"/>
              </a:spcBef>
              <a:spcAft>
                <a:spcPts val="0"/>
              </a:spcAft>
              <a:buClr>
                <a:schemeClr val="dk1"/>
              </a:buClr>
              <a:buSzPts val="3000"/>
              <a:buNone/>
              <a:defRPr sz="3000">
                <a:solidFill>
                  <a:schemeClr val="dk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3" name="Google Shape;103;p16"/>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17"/>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1409762" y="568862"/>
            <a:ext cx="7652160" cy="113915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1409762" y="1906764"/>
            <a:ext cx="7652160" cy="2088219"/>
          </a:xfrm>
          <a:prstGeom prst="rect">
            <a:avLst/>
          </a:prstGeom>
          <a:noFill/>
          <a:ln>
            <a:noFill/>
          </a:ln>
        </p:spPr>
        <p:txBody>
          <a:bodyPr spcFirstLastPara="1" wrap="square" lIns="0" tIns="0" rIns="0" bIns="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8"/>
          <p:cNvSpPr txBox="1">
            <a:spLocks noGrp="1"/>
          </p:cNvSpPr>
          <p:nvPr>
            <p:ph type="body" idx="2"/>
          </p:nvPr>
        </p:nvSpPr>
        <p:spPr>
          <a:xfrm>
            <a:off x="1409762" y="4133238"/>
            <a:ext cx="7652160" cy="2088219"/>
          </a:xfrm>
          <a:prstGeom prst="rect">
            <a:avLst/>
          </a:prstGeom>
          <a:noFill/>
          <a:ln>
            <a:noFill/>
          </a:ln>
        </p:spPr>
        <p:txBody>
          <a:bodyPr spcFirstLastPara="1" wrap="square" lIns="0" tIns="0" rIns="0" bIns="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8"/>
          <p:cNvSpPr txBox="1">
            <a:spLocks noGrp="1"/>
          </p:cNvSpPr>
          <p:nvPr>
            <p:ph type="sldNum" idx="12"/>
          </p:nvPr>
        </p:nvSpPr>
        <p:spPr>
          <a:xfrm>
            <a:off x="8097120" y="6400800"/>
            <a:ext cx="914400" cy="457200"/>
          </a:xfrm>
          <a:prstGeom prst="rect">
            <a:avLst/>
          </a:prstGeom>
          <a:noFill/>
          <a:ln>
            <a:noFill/>
          </a:ln>
        </p:spPr>
        <p:txBody>
          <a:bodyPr spcFirstLastPara="1" wrap="square" lIns="0" tIns="0" rIns="0"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
        <p:cNvGrpSpPr/>
        <p:nvPr/>
      </p:nvGrpSpPr>
      <p:grpSpPr>
        <a:xfrm>
          <a:off x="0" y="0"/>
          <a:ext cx="0" cy="0"/>
          <a:chOff x="0" y="0"/>
          <a:chExt cx="0" cy="0"/>
        </a:xfrm>
      </p:grpSpPr>
      <p:pic>
        <p:nvPicPr>
          <p:cNvPr id="125" name="Google Shape;125;p20" descr="goes_20.jpg"/>
          <p:cNvPicPr preferRelativeResize="0"/>
          <p:nvPr/>
        </p:nvPicPr>
        <p:blipFill rotWithShape="1">
          <a:blip r:embed="rId2">
            <a:alphaModFix/>
          </a:blip>
          <a:srcRect/>
          <a:stretch/>
        </p:blipFill>
        <p:spPr>
          <a:xfrm>
            <a:off x="2" y="923544"/>
            <a:ext cx="8670592" cy="5468112"/>
          </a:xfrm>
          <a:prstGeom prst="rect">
            <a:avLst/>
          </a:prstGeom>
          <a:noFill/>
          <a:ln>
            <a:noFill/>
          </a:ln>
        </p:spPr>
      </p:pic>
      <p:sp>
        <p:nvSpPr>
          <p:cNvPr id="126" name="Google Shape;126;p20"/>
          <p:cNvSpPr txBox="1">
            <a:spLocks noGrp="1"/>
          </p:cNvSpPr>
          <p:nvPr>
            <p:ph type="ctrTitle"/>
          </p:nvPr>
        </p:nvSpPr>
        <p:spPr>
          <a:xfrm>
            <a:off x="685800" y="3151188"/>
            <a:ext cx="8229600" cy="735000"/>
          </a:xfrm>
          <a:prstGeom prst="rect">
            <a:avLst/>
          </a:prstGeom>
          <a:noFill/>
          <a:ln>
            <a:noFill/>
          </a:ln>
        </p:spPr>
        <p:txBody>
          <a:bodyPr spcFirstLastPara="1" wrap="square" lIns="0" tIns="0" rIns="0" bIns="0" anchor="t" anchorCtr="0"/>
          <a:lstStyle>
            <a:lvl1pPr lvl="0" algn="l" rtl="0">
              <a:lnSpc>
                <a:spcPct val="90000"/>
              </a:lnSpc>
              <a:spcBef>
                <a:spcPts val="0"/>
              </a:spcBef>
              <a:spcAft>
                <a:spcPts val="0"/>
              </a:spcAft>
              <a:buClr>
                <a:srgbClr val="084284"/>
              </a:buClr>
              <a:buSzPts val="4800"/>
              <a:buFont typeface="Calibri"/>
              <a:buNone/>
              <a:defRPr sz="4800">
                <a:solidFill>
                  <a:srgbClr val="08428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subTitle" idx="1"/>
          </p:nvPr>
        </p:nvSpPr>
        <p:spPr>
          <a:xfrm>
            <a:off x="685800" y="3886204"/>
            <a:ext cx="8229600" cy="974400"/>
          </a:xfrm>
          <a:prstGeom prst="rect">
            <a:avLst/>
          </a:prstGeom>
          <a:noFill/>
          <a:ln>
            <a:noFill/>
          </a:ln>
        </p:spPr>
        <p:txBody>
          <a:bodyPr spcFirstLastPara="1" wrap="square" lIns="0" tIns="0" rIns="0" bIns="0" anchor="t" anchorCtr="0"/>
          <a:lstStyle>
            <a:lvl1pPr lvl="0" algn="l" rtl="0">
              <a:spcBef>
                <a:spcPts val="520"/>
              </a:spcBef>
              <a:spcAft>
                <a:spcPts val="0"/>
              </a:spcAft>
              <a:buClr>
                <a:schemeClr val="dk1"/>
              </a:buClr>
              <a:buSzPts val="2600"/>
              <a:buNone/>
              <a:defRPr b="1">
                <a:solidFill>
                  <a:schemeClr val="dk1"/>
                </a:solidFill>
              </a:defRPr>
            </a:lvl1pPr>
            <a:lvl2pPr lvl="1" algn="ctr" rtl="0">
              <a:spcBef>
                <a:spcPts val="520"/>
              </a:spcBef>
              <a:spcAft>
                <a:spcPts val="0"/>
              </a:spcAft>
              <a:buClr>
                <a:srgbClr val="888888"/>
              </a:buClr>
              <a:buSzPts val="26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28" name="Google Shape;128;p20"/>
          <p:cNvSpPr txBox="1">
            <a:spLocks noGrp="1"/>
          </p:cNvSpPr>
          <p:nvPr>
            <p:ph type="body" idx="2"/>
          </p:nvPr>
        </p:nvSpPr>
        <p:spPr>
          <a:xfrm>
            <a:off x="685800" y="4860561"/>
            <a:ext cx="8229600" cy="429300"/>
          </a:xfrm>
          <a:prstGeom prst="rect">
            <a:avLst/>
          </a:prstGeom>
          <a:noFill/>
          <a:ln>
            <a:noFill/>
          </a:ln>
        </p:spPr>
        <p:txBody>
          <a:bodyPr spcFirstLastPara="1" wrap="square" lIns="0" tIns="0" rIns="0" bIns="0" anchor="t" anchorCtr="0"/>
          <a:lstStyle>
            <a:lvl1pPr marL="457200" lvl="0" indent="-228600" algn="l" rtl="0">
              <a:spcBef>
                <a:spcPts val="400"/>
              </a:spcBef>
              <a:spcAft>
                <a:spcPts val="0"/>
              </a:spcAft>
              <a:buClr>
                <a:schemeClr val="dk1"/>
              </a:buClr>
              <a:buSzPts val="2000"/>
              <a:buNone/>
              <a:defRPr sz="2000"/>
            </a:lvl1pPr>
            <a:lvl2pPr marL="914400" lvl="1" indent="-228600" algn="l" rtl="0">
              <a:spcBef>
                <a:spcPts val="400"/>
              </a:spcBef>
              <a:spcAft>
                <a:spcPts val="0"/>
              </a:spcAft>
              <a:buClr>
                <a:schemeClr val="dk1"/>
              </a:buClr>
              <a:buSzPts val="2000"/>
              <a:buNone/>
              <a:defRPr sz="2000"/>
            </a:lvl2pPr>
            <a:lvl3pPr marL="1371600" lvl="2" indent="-228600" algn="l" rtl="0">
              <a:spcBef>
                <a:spcPts val="400"/>
              </a:spcBef>
              <a:spcAft>
                <a:spcPts val="0"/>
              </a:spcAft>
              <a:buClr>
                <a:schemeClr val="dk1"/>
              </a:buClr>
              <a:buSzPts val="2000"/>
              <a:buNone/>
              <a:defRPr sz="2000"/>
            </a:lvl3pPr>
            <a:lvl4pPr marL="1828800" lvl="3" indent="-228600" algn="l" rtl="0">
              <a:spcBef>
                <a:spcPts val="400"/>
              </a:spcBef>
              <a:spcAft>
                <a:spcPts val="0"/>
              </a:spcAft>
              <a:buClr>
                <a:schemeClr val="dk1"/>
              </a:buClr>
              <a:buSzPts val="2000"/>
              <a:buNone/>
              <a:defRPr sz="2000"/>
            </a:lvl4pPr>
            <a:lvl5pPr marL="2286000" lvl="4" indent="-228600" algn="l" rtl="0">
              <a:spcBef>
                <a:spcPts val="400"/>
              </a:spcBef>
              <a:spcAft>
                <a:spcPts val="0"/>
              </a:spcAft>
              <a:buClr>
                <a:schemeClr val="dk1"/>
              </a:buClr>
              <a:buSzPts val="2000"/>
              <a:buNone/>
              <a:defRPr sz="20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2" name="Google Shape;132;p21"/>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lvl1pPr marL="0" lvl="0" indent="0" algn="r" rtl="0">
              <a:spcBef>
                <a:spcPts val="0"/>
              </a:spcBef>
              <a:buNone/>
              <a:defRPr sz="1200">
                <a:solidFill>
                  <a:schemeClr val="dk1"/>
                </a:solidFill>
                <a:latin typeface="Calibri"/>
                <a:ea typeface="Calibri"/>
                <a:cs typeface="Calibri"/>
                <a:sym typeface="Calibri"/>
              </a:defRPr>
            </a:lvl1pPr>
            <a:lvl2pPr marL="0" lvl="1" indent="0" algn="r" rtl="0">
              <a:spcBef>
                <a:spcPts val="0"/>
              </a:spcBef>
              <a:buNone/>
              <a:defRPr sz="1200">
                <a:solidFill>
                  <a:schemeClr val="dk1"/>
                </a:solidFill>
                <a:latin typeface="Calibri"/>
                <a:ea typeface="Calibri"/>
                <a:cs typeface="Calibri"/>
                <a:sym typeface="Calibri"/>
              </a:defRPr>
            </a:lvl2pPr>
            <a:lvl3pPr marL="0" lvl="2" indent="0" algn="r" rtl="0">
              <a:spcBef>
                <a:spcPts val="0"/>
              </a:spcBef>
              <a:buNone/>
              <a:defRPr sz="1200">
                <a:solidFill>
                  <a:schemeClr val="dk1"/>
                </a:solidFill>
                <a:latin typeface="Calibri"/>
                <a:ea typeface="Calibri"/>
                <a:cs typeface="Calibri"/>
                <a:sym typeface="Calibri"/>
              </a:defRPr>
            </a:lvl3pPr>
            <a:lvl4pPr marL="0" lvl="3" indent="0" algn="r" rtl="0">
              <a:spcBef>
                <a:spcPts val="0"/>
              </a:spcBef>
              <a:buNone/>
              <a:defRPr sz="1200">
                <a:solidFill>
                  <a:schemeClr val="dk1"/>
                </a:solidFill>
                <a:latin typeface="Calibri"/>
                <a:ea typeface="Calibri"/>
                <a:cs typeface="Calibri"/>
                <a:sym typeface="Calibri"/>
              </a:defRPr>
            </a:lvl4pPr>
            <a:lvl5pPr marL="0" lvl="4" indent="0" algn="r" rtl="0">
              <a:spcBef>
                <a:spcPts val="0"/>
              </a:spcBef>
              <a:buNone/>
              <a:defRPr sz="1200">
                <a:solidFill>
                  <a:schemeClr val="dk1"/>
                </a:solidFill>
                <a:latin typeface="Calibri"/>
                <a:ea typeface="Calibri"/>
                <a:cs typeface="Calibri"/>
                <a:sym typeface="Calibri"/>
              </a:defRPr>
            </a:lvl5pPr>
            <a:lvl6pPr marL="0" lvl="5" indent="0" algn="r" rtl="0">
              <a:spcBef>
                <a:spcPts val="0"/>
              </a:spcBef>
              <a:buNone/>
              <a:defRPr sz="1200">
                <a:solidFill>
                  <a:schemeClr val="dk1"/>
                </a:solidFill>
                <a:latin typeface="Calibri"/>
                <a:ea typeface="Calibri"/>
                <a:cs typeface="Calibri"/>
                <a:sym typeface="Calibri"/>
              </a:defRPr>
            </a:lvl6pPr>
            <a:lvl7pPr marL="0" lvl="6" indent="0" algn="r" rtl="0">
              <a:spcBef>
                <a:spcPts val="0"/>
              </a:spcBef>
              <a:buNone/>
              <a:defRPr sz="1200">
                <a:solidFill>
                  <a:schemeClr val="dk1"/>
                </a:solidFill>
                <a:latin typeface="Calibri"/>
                <a:ea typeface="Calibri"/>
                <a:cs typeface="Calibri"/>
                <a:sym typeface="Calibri"/>
              </a:defRPr>
            </a:lvl7pPr>
            <a:lvl8pPr marL="0" lvl="7" indent="0" algn="r" rtl="0">
              <a:spcBef>
                <a:spcPts val="0"/>
              </a:spcBef>
              <a:buNone/>
              <a:defRPr sz="1200">
                <a:solidFill>
                  <a:schemeClr val="dk1"/>
                </a:solidFill>
                <a:latin typeface="Calibri"/>
                <a:ea typeface="Calibri"/>
                <a:cs typeface="Calibri"/>
                <a:sym typeface="Calibri"/>
              </a:defRPr>
            </a:lvl8pPr>
            <a:lvl9pPr marL="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3" name="Google Shape;133;p21"/>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134" name="Google Shape;134;p21"/>
          <p:cNvSpPr txBox="1">
            <a:spLocks noGrp="1"/>
          </p:cNvSpPr>
          <p:nvPr>
            <p:ph type="dt" idx="10"/>
          </p:nvPr>
        </p:nvSpPr>
        <p:spPr>
          <a:xfrm>
            <a:off x="228602" y="6400804"/>
            <a:ext cx="1821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2050217" y="6400804"/>
            <a:ext cx="50217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30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2"/>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lvl1pPr marL="0" lvl="0" indent="0" algn="r" rtl="0">
              <a:spcBef>
                <a:spcPts val="0"/>
              </a:spcBef>
              <a:buNone/>
              <a:defRPr sz="1200">
                <a:solidFill>
                  <a:schemeClr val="dk1"/>
                </a:solidFill>
                <a:latin typeface="Calibri"/>
                <a:ea typeface="Calibri"/>
                <a:cs typeface="Calibri"/>
                <a:sym typeface="Calibri"/>
              </a:defRPr>
            </a:lvl1pPr>
            <a:lvl2pPr marL="0" lvl="1" indent="0" algn="r" rtl="0">
              <a:spcBef>
                <a:spcPts val="0"/>
              </a:spcBef>
              <a:buNone/>
              <a:defRPr sz="1200">
                <a:solidFill>
                  <a:schemeClr val="dk1"/>
                </a:solidFill>
                <a:latin typeface="Calibri"/>
                <a:ea typeface="Calibri"/>
                <a:cs typeface="Calibri"/>
                <a:sym typeface="Calibri"/>
              </a:defRPr>
            </a:lvl2pPr>
            <a:lvl3pPr marL="0" lvl="2" indent="0" algn="r" rtl="0">
              <a:spcBef>
                <a:spcPts val="0"/>
              </a:spcBef>
              <a:buNone/>
              <a:defRPr sz="1200">
                <a:solidFill>
                  <a:schemeClr val="dk1"/>
                </a:solidFill>
                <a:latin typeface="Calibri"/>
                <a:ea typeface="Calibri"/>
                <a:cs typeface="Calibri"/>
                <a:sym typeface="Calibri"/>
              </a:defRPr>
            </a:lvl3pPr>
            <a:lvl4pPr marL="0" lvl="3" indent="0" algn="r" rtl="0">
              <a:spcBef>
                <a:spcPts val="0"/>
              </a:spcBef>
              <a:buNone/>
              <a:defRPr sz="1200">
                <a:solidFill>
                  <a:schemeClr val="dk1"/>
                </a:solidFill>
                <a:latin typeface="Calibri"/>
                <a:ea typeface="Calibri"/>
                <a:cs typeface="Calibri"/>
                <a:sym typeface="Calibri"/>
              </a:defRPr>
            </a:lvl4pPr>
            <a:lvl5pPr marL="0" lvl="4" indent="0" algn="r" rtl="0">
              <a:spcBef>
                <a:spcPts val="0"/>
              </a:spcBef>
              <a:buNone/>
              <a:defRPr sz="1200">
                <a:solidFill>
                  <a:schemeClr val="dk1"/>
                </a:solidFill>
                <a:latin typeface="Calibri"/>
                <a:ea typeface="Calibri"/>
                <a:cs typeface="Calibri"/>
                <a:sym typeface="Calibri"/>
              </a:defRPr>
            </a:lvl5pPr>
            <a:lvl6pPr marL="0" lvl="5" indent="0" algn="r" rtl="0">
              <a:spcBef>
                <a:spcPts val="0"/>
              </a:spcBef>
              <a:buNone/>
              <a:defRPr sz="1200">
                <a:solidFill>
                  <a:schemeClr val="dk1"/>
                </a:solidFill>
                <a:latin typeface="Calibri"/>
                <a:ea typeface="Calibri"/>
                <a:cs typeface="Calibri"/>
                <a:sym typeface="Calibri"/>
              </a:defRPr>
            </a:lvl6pPr>
            <a:lvl7pPr marL="0" lvl="6" indent="0" algn="r" rtl="0">
              <a:spcBef>
                <a:spcPts val="0"/>
              </a:spcBef>
              <a:buNone/>
              <a:defRPr sz="1200">
                <a:solidFill>
                  <a:schemeClr val="dk1"/>
                </a:solidFill>
                <a:latin typeface="Calibri"/>
                <a:ea typeface="Calibri"/>
                <a:cs typeface="Calibri"/>
                <a:sym typeface="Calibri"/>
              </a:defRPr>
            </a:lvl7pPr>
            <a:lvl8pPr marL="0" lvl="7" indent="0" algn="r" rtl="0">
              <a:spcBef>
                <a:spcPts val="0"/>
              </a:spcBef>
              <a:buNone/>
              <a:defRPr sz="1200">
                <a:solidFill>
                  <a:schemeClr val="dk1"/>
                </a:solidFill>
                <a:latin typeface="Calibri"/>
                <a:ea typeface="Calibri"/>
                <a:cs typeface="Calibri"/>
                <a:sym typeface="Calibri"/>
              </a:defRPr>
            </a:lvl8pPr>
            <a:lvl9pPr marL="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9" name="Google Shape;139;p22"/>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140" name="Google Shape;140;p22"/>
          <p:cNvSpPr txBox="1">
            <a:spLocks noGrp="1"/>
          </p:cNvSpPr>
          <p:nvPr>
            <p:ph type="dt" idx="10"/>
          </p:nvPr>
        </p:nvSpPr>
        <p:spPr>
          <a:xfrm>
            <a:off x="228602" y="6400804"/>
            <a:ext cx="1821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2050217" y="6400804"/>
            <a:ext cx="50217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1600200" y="0"/>
            <a:ext cx="7315200" cy="82296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3"/>
          <p:cNvSpPr txBox="1">
            <a:spLocks noGrp="1"/>
          </p:cNvSpPr>
          <p:nvPr>
            <p:ph type="sldNum" idx="12"/>
          </p:nvPr>
        </p:nvSpPr>
        <p:spPr>
          <a:xfrm>
            <a:off x="7071996" y="6400802"/>
            <a:ext cx="1828800" cy="365125"/>
          </a:xfrm>
          <a:prstGeom prst="rect">
            <a:avLst/>
          </a:prstGeom>
          <a:noFill/>
          <a:ln>
            <a:noFill/>
          </a:ln>
        </p:spPr>
        <p:txBody>
          <a:bodyPr spcFirstLastPara="1" wrap="square" lIns="0" tIns="0" rIns="0" bIns="45700" anchor="ctr" anchorCtr="0">
            <a:noAutofit/>
          </a:bodyPr>
          <a:lstStyle>
            <a:lvl1pPr marL="0" lvl="0" indent="0" algn="r">
              <a:spcBef>
                <a:spcPts val="0"/>
              </a:spcBef>
              <a:buNone/>
              <a:defRPr sz="1200">
                <a:solidFill>
                  <a:schemeClr val="dk1"/>
                </a:solidFill>
                <a:latin typeface="Calibri"/>
                <a:ea typeface="Calibri"/>
                <a:cs typeface="Calibri"/>
                <a:sym typeface="Calibri"/>
              </a:defRPr>
            </a:lvl1pPr>
            <a:lvl2pPr marL="0" lvl="1" indent="0" algn="r">
              <a:spcBef>
                <a:spcPts val="0"/>
              </a:spcBef>
              <a:buNone/>
              <a:defRPr sz="1200">
                <a:solidFill>
                  <a:schemeClr val="dk1"/>
                </a:solidFill>
                <a:latin typeface="Calibri"/>
                <a:ea typeface="Calibri"/>
                <a:cs typeface="Calibri"/>
                <a:sym typeface="Calibri"/>
              </a:defRPr>
            </a:lvl2pPr>
            <a:lvl3pPr marL="0" lvl="2" indent="0" algn="r">
              <a:spcBef>
                <a:spcPts val="0"/>
              </a:spcBef>
              <a:buNone/>
              <a:defRPr sz="1200">
                <a:solidFill>
                  <a:schemeClr val="dk1"/>
                </a:solidFill>
                <a:latin typeface="Calibri"/>
                <a:ea typeface="Calibri"/>
                <a:cs typeface="Calibri"/>
                <a:sym typeface="Calibri"/>
              </a:defRPr>
            </a:lvl3pPr>
            <a:lvl4pPr marL="0" lvl="3" indent="0" algn="r">
              <a:spcBef>
                <a:spcPts val="0"/>
              </a:spcBef>
              <a:buNone/>
              <a:defRPr sz="1200">
                <a:solidFill>
                  <a:schemeClr val="dk1"/>
                </a:solidFill>
                <a:latin typeface="Calibri"/>
                <a:ea typeface="Calibri"/>
                <a:cs typeface="Calibri"/>
                <a:sym typeface="Calibri"/>
              </a:defRPr>
            </a:lvl4pPr>
            <a:lvl5pPr marL="0" lvl="4" indent="0" algn="r">
              <a:spcBef>
                <a:spcPts val="0"/>
              </a:spcBef>
              <a:buNone/>
              <a:defRPr sz="1200">
                <a:solidFill>
                  <a:schemeClr val="dk1"/>
                </a:solidFill>
                <a:latin typeface="Calibri"/>
                <a:ea typeface="Calibri"/>
                <a:cs typeface="Calibri"/>
                <a:sym typeface="Calibri"/>
              </a:defRPr>
            </a:lvl5pPr>
            <a:lvl6pPr marL="0" lvl="5" indent="0" algn="r">
              <a:spcBef>
                <a:spcPts val="0"/>
              </a:spcBef>
              <a:buNone/>
              <a:defRPr sz="1200">
                <a:solidFill>
                  <a:schemeClr val="dk1"/>
                </a:solidFill>
                <a:latin typeface="Calibri"/>
                <a:ea typeface="Calibri"/>
                <a:cs typeface="Calibri"/>
                <a:sym typeface="Calibri"/>
              </a:defRPr>
            </a:lvl6pPr>
            <a:lvl7pPr marL="0" lvl="6" indent="0" algn="r">
              <a:spcBef>
                <a:spcPts val="0"/>
              </a:spcBef>
              <a:buNone/>
              <a:defRPr sz="1200">
                <a:solidFill>
                  <a:schemeClr val="dk1"/>
                </a:solidFill>
                <a:latin typeface="Calibri"/>
                <a:ea typeface="Calibri"/>
                <a:cs typeface="Calibri"/>
                <a:sym typeface="Calibri"/>
              </a:defRPr>
            </a:lvl7pPr>
            <a:lvl8pPr marL="0" lvl="7" indent="0" algn="r">
              <a:spcBef>
                <a:spcPts val="0"/>
              </a:spcBef>
              <a:buNone/>
              <a:defRPr sz="1200">
                <a:solidFill>
                  <a:schemeClr val="dk1"/>
                </a:solidFill>
                <a:latin typeface="Calibri"/>
                <a:ea typeface="Calibri"/>
                <a:cs typeface="Calibri"/>
                <a:sym typeface="Calibri"/>
              </a:defRPr>
            </a:lvl8pPr>
            <a:lvl9pPr marL="0" lvl="8" indent="0" algn="r">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3"/>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32" name="Google Shape;32;p3"/>
          <p:cNvSpPr txBox="1">
            <a:spLocks noGrp="1"/>
          </p:cNvSpPr>
          <p:nvPr>
            <p:ph type="dt" idx="10"/>
          </p:nvPr>
        </p:nvSpPr>
        <p:spPr>
          <a:xfrm>
            <a:off x="228601" y="6400802"/>
            <a:ext cx="1821615"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ftr" idx="11"/>
          </p:nvPr>
        </p:nvSpPr>
        <p:spPr>
          <a:xfrm>
            <a:off x="2050216" y="6400802"/>
            <a:ext cx="502178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685800" y="2092236"/>
            <a:ext cx="7772400" cy="13620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rgbClr val="084284"/>
              </a:buClr>
              <a:buSzPts val="3600"/>
              <a:buFont typeface="Calibri"/>
              <a:buNone/>
              <a:defRPr sz="3600" b="1" cap="none">
                <a:solidFill>
                  <a:srgbClr val="08428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3"/>
          <p:cNvSpPr txBox="1">
            <a:spLocks noGrp="1"/>
          </p:cNvSpPr>
          <p:nvPr>
            <p:ph type="body" idx="1"/>
          </p:nvPr>
        </p:nvSpPr>
        <p:spPr>
          <a:xfrm>
            <a:off x="685800" y="3582809"/>
            <a:ext cx="7772400" cy="1149900"/>
          </a:xfrm>
          <a:prstGeom prst="rect">
            <a:avLst/>
          </a:prstGeom>
          <a:noFill/>
          <a:ln>
            <a:noFill/>
          </a:ln>
        </p:spPr>
        <p:txBody>
          <a:bodyPr spcFirstLastPara="1" wrap="square" lIns="0" tIns="0" rIns="0" bIns="0" anchor="t" anchorCtr="0"/>
          <a:lstStyle>
            <a:lvl1pPr marL="457200" lvl="0" indent="-228600" algn="ctr" rtl="0">
              <a:lnSpc>
                <a:spcPct val="90000"/>
              </a:lnSpc>
              <a:spcBef>
                <a:spcPts val="0"/>
              </a:spcBef>
              <a:spcAft>
                <a:spcPts val="0"/>
              </a:spcAft>
              <a:buClr>
                <a:schemeClr val="dk1"/>
              </a:buClr>
              <a:buSzPts val="3000"/>
              <a:buNone/>
              <a:defRPr sz="3000">
                <a:solidFill>
                  <a:schemeClr val="dk1"/>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45" name="Google Shape;145;p23"/>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lvl1pPr marL="0" lvl="0" indent="0" algn="r" rtl="0">
              <a:spcBef>
                <a:spcPts val="0"/>
              </a:spcBef>
              <a:buNone/>
              <a:defRPr sz="1200">
                <a:solidFill>
                  <a:schemeClr val="dk1"/>
                </a:solidFill>
                <a:latin typeface="Calibri"/>
                <a:ea typeface="Calibri"/>
                <a:cs typeface="Calibri"/>
                <a:sym typeface="Calibri"/>
              </a:defRPr>
            </a:lvl1pPr>
            <a:lvl2pPr marL="0" lvl="1" indent="0" algn="r" rtl="0">
              <a:spcBef>
                <a:spcPts val="0"/>
              </a:spcBef>
              <a:buNone/>
              <a:defRPr sz="1200">
                <a:solidFill>
                  <a:schemeClr val="dk1"/>
                </a:solidFill>
                <a:latin typeface="Calibri"/>
                <a:ea typeface="Calibri"/>
                <a:cs typeface="Calibri"/>
                <a:sym typeface="Calibri"/>
              </a:defRPr>
            </a:lvl2pPr>
            <a:lvl3pPr marL="0" lvl="2" indent="0" algn="r" rtl="0">
              <a:spcBef>
                <a:spcPts val="0"/>
              </a:spcBef>
              <a:buNone/>
              <a:defRPr sz="1200">
                <a:solidFill>
                  <a:schemeClr val="dk1"/>
                </a:solidFill>
                <a:latin typeface="Calibri"/>
                <a:ea typeface="Calibri"/>
                <a:cs typeface="Calibri"/>
                <a:sym typeface="Calibri"/>
              </a:defRPr>
            </a:lvl3pPr>
            <a:lvl4pPr marL="0" lvl="3" indent="0" algn="r" rtl="0">
              <a:spcBef>
                <a:spcPts val="0"/>
              </a:spcBef>
              <a:buNone/>
              <a:defRPr sz="1200">
                <a:solidFill>
                  <a:schemeClr val="dk1"/>
                </a:solidFill>
                <a:latin typeface="Calibri"/>
                <a:ea typeface="Calibri"/>
                <a:cs typeface="Calibri"/>
                <a:sym typeface="Calibri"/>
              </a:defRPr>
            </a:lvl4pPr>
            <a:lvl5pPr marL="0" lvl="4" indent="0" algn="r" rtl="0">
              <a:spcBef>
                <a:spcPts val="0"/>
              </a:spcBef>
              <a:buNone/>
              <a:defRPr sz="1200">
                <a:solidFill>
                  <a:schemeClr val="dk1"/>
                </a:solidFill>
                <a:latin typeface="Calibri"/>
                <a:ea typeface="Calibri"/>
                <a:cs typeface="Calibri"/>
                <a:sym typeface="Calibri"/>
              </a:defRPr>
            </a:lvl5pPr>
            <a:lvl6pPr marL="0" lvl="5" indent="0" algn="r" rtl="0">
              <a:spcBef>
                <a:spcPts val="0"/>
              </a:spcBef>
              <a:buNone/>
              <a:defRPr sz="1200">
                <a:solidFill>
                  <a:schemeClr val="dk1"/>
                </a:solidFill>
                <a:latin typeface="Calibri"/>
                <a:ea typeface="Calibri"/>
                <a:cs typeface="Calibri"/>
                <a:sym typeface="Calibri"/>
              </a:defRPr>
            </a:lvl6pPr>
            <a:lvl7pPr marL="0" lvl="6" indent="0" algn="r" rtl="0">
              <a:spcBef>
                <a:spcPts val="0"/>
              </a:spcBef>
              <a:buNone/>
              <a:defRPr sz="1200">
                <a:solidFill>
                  <a:schemeClr val="dk1"/>
                </a:solidFill>
                <a:latin typeface="Calibri"/>
                <a:ea typeface="Calibri"/>
                <a:cs typeface="Calibri"/>
                <a:sym typeface="Calibri"/>
              </a:defRPr>
            </a:lvl7pPr>
            <a:lvl8pPr marL="0" lvl="7" indent="0" algn="r" rtl="0">
              <a:spcBef>
                <a:spcPts val="0"/>
              </a:spcBef>
              <a:buNone/>
              <a:defRPr sz="1200">
                <a:solidFill>
                  <a:schemeClr val="dk1"/>
                </a:solidFill>
                <a:latin typeface="Calibri"/>
                <a:ea typeface="Calibri"/>
                <a:cs typeface="Calibri"/>
                <a:sym typeface="Calibri"/>
              </a:defRPr>
            </a:lvl8pPr>
            <a:lvl9pPr marL="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23"/>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147" name="Google Shape;147;p23"/>
          <p:cNvSpPr txBox="1">
            <a:spLocks noGrp="1"/>
          </p:cNvSpPr>
          <p:nvPr>
            <p:ph type="dt" idx="10"/>
          </p:nvPr>
        </p:nvSpPr>
        <p:spPr>
          <a:xfrm>
            <a:off x="228602" y="6400804"/>
            <a:ext cx="1821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3"/>
          <p:cNvSpPr txBox="1">
            <a:spLocks noGrp="1"/>
          </p:cNvSpPr>
          <p:nvPr>
            <p:ph type="ftr" idx="11"/>
          </p:nvPr>
        </p:nvSpPr>
        <p:spPr>
          <a:xfrm>
            <a:off x="2050217" y="6400804"/>
            <a:ext cx="50217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sz="12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685800" y="2092234"/>
            <a:ext cx="7772400" cy="1362075"/>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rgbClr val="084284"/>
              </a:buClr>
              <a:buSzPts val="3600"/>
              <a:buFont typeface="Calibri"/>
              <a:buNone/>
              <a:defRPr sz="3600" b="1" cap="none">
                <a:solidFill>
                  <a:srgbClr val="08428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685800" y="3582807"/>
            <a:ext cx="7772400" cy="1149843"/>
          </a:xfrm>
          <a:prstGeom prst="rect">
            <a:avLst/>
          </a:prstGeom>
          <a:noFill/>
          <a:ln>
            <a:noFill/>
          </a:ln>
        </p:spPr>
        <p:txBody>
          <a:bodyPr spcFirstLastPara="1" wrap="square" lIns="0" tIns="0" rIns="0" bIns="0" anchor="t" anchorCtr="0"/>
          <a:lstStyle>
            <a:lvl1pPr marL="457200" lvl="0" indent="-228600" algn="ctr">
              <a:lnSpc>
                <a:spcPct val="90000"/>
              </a:lnSpc>
              <a:spcBef>
                <a:spcPts val="0"/>
              </a:spcBef>
              <a:spcAft>
                <a:spcPts val="0"/>
              </a:spcAft>
              <a:buClr>
                <a:schemeClr val="dk1"/>
              </a:buClr>
              <a:buSzPts val="3000"/>
              <a:buNone/>
              <a:defRPr sz="3000">
                <a:solidFill>
                  <a:schemeClr val="dk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 name="Google Shape;37;p4"/>
          <p:cNvSpPr txBox="1">
            <a:spLocks noGrp="1"/>
          </p:cNvSpPr>
          <p:nvPr>
            <p:ph type="sldNum" idx="12"/>
          </p:nvPr>
        </p:nvSpPr>
        <p:spPr>
          <a:xfrm>
            <a:off x="7071996" y="6400802"/>
            <a:ext cx="1828800" cy="365125"/>
          </a:xfrm>
          <a:prstGeom prst="rect">
            <a:avLst/>
          </a:prstGeom>
          <a:noFill/>
          <a:ln>
            <a:noFill/>
          </a:ln>
        </p:spPr>
        <p:txBody>
          <a:bodyPr spcFirstLastPara="1" wrap="square" lIns="0" tIns="0" rIns="0" bIns="45700" anchor="ctr" anchorCtr="0">
            <a:noAutofit/>
          </a:bodyPr>
          <a:lstStyle>
            <a:lvl1pPr marL="0" lvl="0" indent="0" algn="r">
              <a:spcBef>
                <a:spcPts val="0"/>
              </a:spcBef>
              <a:buNone/>
              <a:defRPr sz="1200">
                <a:solidFill>
                  <a:schemeClr val="dk1"/>
                </a:solidFill>
                <a:latin typeface="Calibri"/>
                <a:ea typeface="Calibri"/>
                <a:cs typeface="Calibri"/>
                <a:sym typeface="Calibri"/>
              </a:defRPr>
            </a:lvl1pPr>
            <a:lvl2pPr marL="0" lvl="1" indent="0" algn="r">
              <a:spcBef>
                <a:spcPts val="0"/>
              </a:spcBef>
              <a:buNone/>
              <a:defRPr sz="1200">
                <a:solidFill>
                  <a:schemeClr val="dk1"/>
                </a:solidFill>
                <a:latin typeface="Calibri"/>
                <a:ea typeface="Calibri"/>
                <a:cs typeface="Calibri"/>
                <a:sym typeface="Calibri"/>
              </a:defRPr>
            </a:lvl2pPr>
            <a:lvl3pPr marL="0" lvl="2" indent="0" algn="r">
              <a:spcBef>
                <a:spcPts val="0"/>
              </a:spcBef>
              <a:buNone/>
              <a:defRPr sz="1200">
                <a:solidFill>
                  <a:schemeClr val="dk1"/>
                </a:solidFill>
                <a:latin typeface="Calibri"/>
                <a:ea typeface="Calibri"/>
                <a:cs typeface="Calibri"/>
                <a:sym typeface="Calibri"/>
              </a:defRPr>
            </a:lvl3pPr>
            <a:lvl4pPr marL="0" lvl="3" indent="0" algn="r">
              <a:spcBef>
                <a:spcPts val="0"/>
              </a:spcBef>
              <a:buNone/>
              <a:defRPr sz="1200">
                <a:solidFill>
                  <a:schemeClr val="dk1"/>
                </a:solidFill>
                <a:latin typeface="Calibri"/>
                <a:ea typeface="Calibri"/>
                <a:cs typeface="Calibri"/>
                <a:sym typeface="Calibri"/>
              </a:defRPr>
            </a:lvl4pPr>
            <a:lvl5pPr marL="0" lvl="4" indent="0" algn="r">
              <a:spcBef>
                <a:spcPts val="0"/>
              </a:spcBef>
              <a:buNone/>
              <a:defRPr sz="1200">
                <a:solidFill>
                  <a:schemeClr val="dk1"/>
                </a:solidFill>
                <a:latin typeface="Calibri"/>
                <a:ea typeface="Calibri"/>
                <a:cs typeface="Calibri"/>
                <a:sym typeface="Calibri"/>
              </a:defRPr>
            </a:lvl5pPr>
            <a:lvl6pPr marL="0" lvl="5" indent="0" algn="r">
              <a:spcBef>
                <a:spcPts val="0"/>
              </a:spcBef>
              <a:buNone/>
              <a:defRPr sz="1200">
                <a:solidFill>
                  <a:schemeClr val="dk1"/>
                </a:solidFill>
                <a:latin typeface="Calibri"/>
                <a:ea typeface="Calibri"/>
                <a:cs typeface="Calibri"/>
                <a:sym typeface="Calibri"/>
              </a:defRPr>
            </a:lvl6pPr>
            <a:lvl7pPr marL="0" lvl="6" indent="0" algn="r">
              <a:spcBef>
                <a:spcPts val="0"/>
              </a:spcBef>
              <a:buNone/>
              <a:defRPr sz="1200">
                <a:solidFill>
                  <a:schemeClr val="dk1"/>
                </a:solidFill>
                <a:latin typeface="Calibri"/>
                <a:ea typeface="Calibri"/>
                <a:cs typeface="Calibri"/>
                <a:sym typeface="Calibri"/>
              </a:defRPr>
            </a:lvl7pPr>
            <a:lvl8pPr marL="0" lvl="7" indent="0" algn="r">
              <a:spcBef>
                <a:spcPts val="0"/>
              </a:spcBef>
              <a:buNone/>
              <a:defRPr sz="1200">
                <a:solidFill>
                  <a:schemeClr val="dk1"/>
                </a:solidFill>
                <a:latin typeface="Calibri"/>
                <a:ea typeface="Calibri"/>
                <a:cs typeface="Calibri"/>
                <a:sym typeface="Calibri"/>
              </a:defRPr>
            </a:lvl8pPr>
            <a:lvl9pPr marL="0" lvl="8" indent="0" algn="r">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 name="Google Shape;38;p4"/>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39" name="Google Shape;39;p4"/>
          <p:cNvSpPr txBox="1">
            <a:spLocks noGrp="1"/>
          </p:cNvSpPr>
          <p:nvPr>
            <p:ph type="dt" idx="10"/>
          </p:nvPr>
        </p:nvSpPr>
        <p:spPr>
          <a:xfrm>
            <a:off x="228601" y="6400802"/>
            <a:ext cx="1821615"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2050216" y="6400802"/>
            <a:ext cx="502178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1600200" y="0"/>
            <a:ext cx="7315200" cy="82296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7071996" y="6400802"/>
            <a:ext cx="1828800" cy="365125"/>
          </a:xfrm>
          <a:prstGeom prst="rect">
            <a:avLst/>
          </a:prstGeom>
          <a:noFill/>
          <a:ln>
            <a:noFill/>
          </a:ln>
        </p:spPr>
        <p:txBody>
          <a:bodyPr spcFirstLastPara="1" wrap="square" lIns="0" tIns="0" rIns="0" bIns="45700" anchor="ctr" anchorCtr="0">
            <a:noAutofit/>
          </a:bodyPr>
          <a:lstStyle>
            <a:lvl1pPr marL="0" lvl="0" indent="0" algn="r">
              <a:spcBef>
                <a:spcPts val="0"/>
              </a:spcBef>
              <a:buNone/>
              <a:defRPr sz="1200">
                <a:solidFill>
                  <a:schemeClr val="dk1"/>
                </a:solidFill>
                <a:latin typeface="Calibri"/>
                <a:ea typeface="Calibri"/>
                <a:cs typeface="Calibri"/>
                <a:sym typeface="Calibri"/>
              </a:defRPr>
            </a:lvl1pPr>
            <a:lvl2pPr marL="0" lvl="1" indent="0" algn="r">
              <a:spcBef>
                <a:spcPts val="0"/>
              </a:spcBef>
              <a:buNone/>
              <a:defRPr sz="1200">
                <a:solidFill>
                  <a:schemeClr val="dk1"/>
                </a:solidFill>
                <a:latin typeface="Calibri"/>
                <a:ea typeface="Calibri"/>
                <a:cs typeface="Calibri"/>
                <a:sym typeface="Calibri"/>
              </a:defRPr>
            </a:lvl2pPr>
            <a:lvl3pPr marL="0" lvl="2" indent="0" algn="r">
              <a:spcBef>
                <a:spcPts val="0"/>
              </a:spcBef>
              <a:buNone/>
              <a:defRPr sz="1200">
                <a:solidFill>
                  <a:schemeClr val="dk1"/>
                </a:solidFill>
                <a:latin typeface="Calibri"/>
                <a:ea typeface="Calibri"/>
                <a:cs typeface="Calibri"/>
                <a:sym typeface="Calibri"/>
              </a:defRPr>
            </a:lvl3pPr>
            <a:lvl4pPr marL="0" lvl="3" indent="0" algn="r">
              <a:spcBef>
                <a:spcPts val="0"/>
              </a:spcBef>
              <a:buNone/>
              <a:defRPr sz="1200">
                <a:solidFill>
                  <a:schemeClr val="dk1"/>
                </a:solidFill>
                <a:latin typeface="Calibri"/>
                <a:ea typeface="Calibri"/>
                <a:cs typeface="Calibri"/>
                <a:sym typeface="Calibri"/>
              </a:defRPr>
            </a:lvl4pPr>
            <a:lvl5pPr marL="0" lvl="4" indent="0" algn="r">
              <a:spcBef>
                <a:spcPts val="0"/>
              </a:spcBef>
              <a:buNone/>
              <a:defRPr sz="1200">
                <a:solidFill>
                  <a:schemeClr val="dk1"/>
                </a:solidFill>
                <a:latin typeface="Calibri"/>
                <a:ea typeface="Calibri"/>
                <a:cs typeface="Calibri"/>
                <a:sym typeface="Calibri"/>
              </a:defRPr>
            </a:lvl5pPr>
            <a:lvl6pPr marL="0" lvl="5" indent="0" algn="r">
              <a:spcBef>
                <a:spcPts val="0"/>
              </a:spcBef>
              <a:buNone/>
              <a:defRPr sz="1200">
                <a:solidFill>
                  <a:schemeClr val="dk1"/>
                </a:solidFill>
                <a:latin typeface="Calibri"/>
                <a:ea typeface="Calibri"/>
                <a:cs typeface="Calibri"/>
                <a:sym typeface="Calibri"/>
              </a:defRPr>
            </a:lvl6pPr>
            <a:lvl7pPr marL="0" lvl="6" indent="0" algn="r">
              <a:spcBef>
                <a:spcPts val="0"/>
              </a:spcBef>
              <a:buNone/>
              <a:defRPr sz="1200">
                <a:solidFill>
                  <a:schemeClr val="dk1"/>
                </a:solidFill>
                <a:latin typeface="Calibri"/>
                <a:ea typeface="Calibri"/>
                <a:cs typeface="Calibri"/>
                <a:sym typeface="Calibri"/>
              </a:defRPr>
            </a:lvl7pPr>
            <a:lvl8pPr marL="0" lvl="7" indent="0" algn="r">
              <a:spcBef>
                <a:spcPts val="0"/>
              </a:spcBef>
              <a:buNone/>
              <a:defRPr sz="1200">
                <a:solidFill>
                  <a:schemeClr val="dk1"/>
                </a:solidFill>
                <a:latin typeface="Calibri"/>
                <a:ea typeface="Calibri"/>
                <a:cs typeface="Calibri"/>
                <a:sym typeface="Calibri"/>
              </a:defRPr>
            </a:lvl8pPr>
            <a:lvl9pPr marL="0" lvl="8" indent="0" algn="r">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 name="Google Shape;44;p5"/>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sp>
        <p:nvSpPr>
          <p:cNvPr id="45" name="Google Shape;45;p5"/>
          <p:cNvSpPr txBox="1">
            <a:spLocks noGrp="1"/>
          </p:cNvSpPr>
          <p:nvPr>
            <p:ph type="dt" idx="10"/>
          </p:nvPr>
        </p:nvSpPr>
        <p:spPr>
          <a:xfrm>
            <a:off x="228601" y="6400802"/>
            <a:ext cx="1821615"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ftr" idx="11"/>
          </p:nvPr>
        </p:nvSpPr>
        <p:spPr>
          <a:xfrm>
            <a:off x="2050216" y="6400802"/>
            <a:ext cx="5021781"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OES-R MSR">
  <p:cSld name="GOES-R MSR">
    <p:spTree>
      <p:nvGrpSpPr>
        <p:cNvPr id="1" name="Shape 47"/>
        <p:cNvGrpSpPr/>
        <p:nvPr/>
      </p:nvGrpSpPr>
      <p:grpSpPr>
        <a:xfrm>
          <a:off x="0" y="0"/>
          <a:ext cx="0" cy="0"/>
          <a:chOff x="0" y="0"/>
          <a:chExt cx="0" cy="0"/>
        </a:xfrm>
      </p:grpSpPr>
      <p:pic>
        <p:nvPicPr>
          <p:cNvPr id="48" name="Google Shape;48;p6" descr="GOES-R_Color_Lg"/>
          <p:cNvPicPr preferRelativeResize="0"/>
          <p:nvPr/>
        </p:nvPicPr>
        <p:blipFill rotWithShape="1">
          <a:blip r:embed="rId2">
            <a:alphaModFix/>
          </a:blip>
          <a:srcRect/>
          <a:stretch/>
        </p:blipFill>
        <p:spPr>
          <a:xfrm>
            <a:off x="19051" y="0"/>
            <a:ext cx="1457325" cy="971550"/>
          </a:xfrm>
          <a:prstGeom prst="rect">
            <a:avLst/>
          </a:prstGeom>
          <a:noFill/>
          <a:ln>
            <a:noFill/>
          </a:ln>
        </p:spPr>
      </p:pic>
      <p:sp>
        <p:nvSpPr>
          <p:cNvPr id="49" name="Google Shape;49;p6"/>
          <p:cNvSpPr txBox="1">
            <a:spLocks noGrp="1"/>
          </p:cNvSpPr>
          <p:nvPr>
            <p:ph type="title"/>
          </p:nvPr>
        </p:nvSpPr>
        <p:spPr>
          <a:xfrm>
            <a:off x="685800" y="76572"/>
            <a:ext cx="7772400" cy="7651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2800"/>
              <a:buFont typeface="Arial Black"/>
              <a:buNone/>
              <a:defRPr sz="280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txBox="1"/>
          <p:nvPr/>
        </p:nvSpPr>
        <p:spPr>
          <a:xfrm>
            <a:off x="0" y="6657977"/>
            <a:ext cx="9144000" cy="200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b="1">
                <a:solidFill>
                  <a:srgbClr val="000000"/>
                </a:solidFill>
                <a:latin typeface="Arial"/>
                <a:ea typeface="Arial"/>
                <a:cs typeface="Arial"/>
                <a:sym typeface="Arial"/>
              </a:rPr>
              <a:t>SENSITIVE AND PRIVILEGED:  FOR OFFICIAL USE ONLY</a:t>
            </a:r>
            <a:endParaRPr/>
          </a:p>
        </p:txBody>
      </p:sp>
      <p:sp>
        <p:nvSpPr>
          <p:cNvPr id="51" name="Google Shape;51;p6"/>
          <p:cNvSpPr txBox="1"/>
          <p:nvPr/>
        </p:nvSpPr>
        <p:spPr>
          <a:xfrm>
            <a:off x="6997337" y="6506834"/>
            <a:ext cx="2133600" cy="3524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Calibri"/>
                <a:ea typeface="Calibri"/>
                <a:cs typeface="Calibri"/>
                <a:sym typeface="Calibri"/>
              </a:rPr>
              <a:t>‹#›</a:t>
            </a:fld>
            <a:endParaRPr sz="1000">
              <a:solidFill>
                <a:srgbClr val="000000"/>
              </a:solidFill>
              <a:latin typeface="Calibri"/>
              <a:ea typeface="Calibri"/>
              <a:cs typeface="Calibri"/>
              <a:sym typeface="Calibri"/>
            </a:endParaRPr>
          </a:p>
        </p:txBody>
      </p:sp>
      <p:sp>
        <p:nvSpPr>
          <p:cNvPr id="52" name="Google Shape;52;p6"/>
          <p:cNvSpPr txBox="1"/>
          <p:nvPr/>
        </p:nvSpPr>
        <p:spPr>
          <a:xfrm>
            <a:off x="8669" y="6491812"/>
            <a:ext cx="2895600" cy="3667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GOES-R MSR March 2013</a:t>
            </a:r>
            <a:endParaRPr sz="100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with Date">
  <p:cSld name="Title Only with Date">
    <p:spTree>
      <p:nvGrpSpPr>
        <p:cNvPr id="1" name="Shape 53"/>
        <p:cNvGrpSpPr/>
        <p:nvPr/>
      </p:nvGrpSpPr>
      <p:grpSpPr>
        <a:xfrm>
          <a:off x="0" y="0"/>
          <a:ext cx="0" cy="0"/>
          <a:chOff x="0" y="0"/>
          <a:chExt cx="0" cy="0"/>
        </a:xfrm>
      </p:grpSpPr>
      <p:sp>
        <p:nvSpPr>
          <p:cNvPr id="54" name="Google Shape;54;p7"/>
          <p:cNvSpPr txBox="1">
            <a:spLocks noGrp="1"/>
          </p:cNvSpPr>
          <p:nvPr>
            <p:ph type="dt" idx="10"/>
          </p:nvPr>
        </p:nvSpPr>
        <p:spPr>
          <a:xfrm>
            <a:off x="457200" y="6416677"/>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2590800" y="6416677"/>
            <a:ext cx="39624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6553200" y="6416677"/>
            <a:ext cx="2133600" cy="365125"/>
          </a:xfrm>
          <a:prstGeom prst="rect">
            <a:avLst/>
          </a:prstGeom>
          <a:noFill/>
          <a:ln>
            <a:noFill/>
          </a:ln>
        </p:spPr>
        <p:txBody>
          <a:bodyPr spcFirstLastPara="1" wrap="square" lIns="0" tIns="0" rIns="0" bIns="45700" anchor="ctr" anchorCtr="0">
            <a:noAutofit/>
          </a:bodyPr>
          <a:lstStyle>
            <a:lvl1pPr marL="0" lvl="0" indent="0" algn="r">
              <a:spcBef>
                <a:spcPts val="0"/>
              </a:spcBef>
              <a:buNone/>
              <a:defRPr sz="1200">
                <a:solidFill>
                  <a:schemeClr val="dk1"/>
                </a:solidFill>
                <a:latin typeface="Calibri"/>
                <a:ea typeface="Calibri"/>
                <a:cs typeface="Calibri"/>
                <a:sym typeface="Calibri"/>
              </a:defRPr>
            </a:lvl1pPr>
            <a:lvl2pPr marL="0" lvl="1" indent="0" algn="r">
              <a:spcBef>
                <a:spcPts val="0"/>
              </a:spcBef>
              <a:buNone/>
              <a:defRPr sz="1200">
                <a:solidFill>
                  <a:schemeClr val="dk1"/>
                </a:solidFill>
                <a:latin typeface="Calibri"/>
                <a:ea typeface="Calibri"/>
                <a:cs typeface="Calibri"/>
                <a:sym typeface="Calibri"/>
              </a:defRPr>
            </a:lvl2pPr>
            <a:lvl3pPr marL="0" lvl="2" indent="0" algn="r">
              <a:spcBef>
                <a:spcPts val="0"/>
              </a:spcBef>
              <a:buNone/>
              <a:defRPr sz="1200">
                <a:solidFill>
                  <a:schemeClr val="dk1"/>
                </a:solidFill>
                <a:latin typeface="Calibri"/>
                <a:ea typeface="Calibri"/>
                <a:cs typeface="Calibri"/>
                <a:sym typeface="Calibri"/>
              </a:defRPr>
            </a:lvl3pPr>
            <a:lvl4pPr marL="0" lvl="3" indent="0" algn="r">
              <a:spcBef>
                <a:spcPts val="0"/>
              </a:spcBef>
              <a:buNone/>
              <a:defRPr sz="1200">
                <a:solidFill>
                  <a:schemeClr val="dk1"/>
                </a:solidFill>
                <a:latin typeface="Calibri"/>
                <a:ea typeface="Calibri"/>
                <a:cs typeface="Calibri"/>
                <a:sym typeface="Calibri"/>
              </a:defRPr>
            </a:lvl4pPr>
            <a:lvl5pPr marL="0" lvl="4" indent="0" algn="r">
              <a:spcBef>
                <a:spcPts val="0"/>
              </a:spcBef>
              <a:buNone/>
              <a:defRPr sz="1200">
                <a:solidFill>
                  <a:schemeClr val="dk1"/>
                </a:solidFill>
                <a:latin typeface="Calibri"/>
                <a:ea typeface="Calibri"/>
                <a:cs typeface="Calibri"/>
                <a:sym typeface="Calibri"/>
              </a:defRPr>
            </a:lvl5pPr>
            <a:lvl6pPr marL="0" lvl="5" indent="0" algn="r">
              <a:spcBef>
                <a:spcPts val="0"/>
              </a:spcBef>
              <a:buNone/>
              <a:defRPr sz="1200">
                <a:solidFill>
                  <a:schemeClr val="dk1"/>
                </a:solidFill>
                <a:latin typeface="Calibri"/>
                <a:ea typeface="Calibri"/>
                <a:cs typeface="Calibri"/>
                <a:sym typeface="Calibri"/>
              </a:defRPr>
            </a:lvl6pPr>
            <a:lvl7pPr marL="0" lvl="6" indent="0" algn="r">
              <a:spcBef>
                <a:spcPts val="0"/>
              </a:spcBef>
              <a:buNone/>
              <a:defRPr sz="1200">
                <a:solidFill>
                  <a:schemeClr val="dk1"/>
                </a:solidFill>
                <a:latin typeface="Calibri"/>
                <a:ea typeface="Calibri"/>
                <a:cs typeface="Calibri"/>
                <a:sym typeface="Calibri"/>
              </a:defRPr>
            </a:lvl7pPr>
            <a:lvl8pPr marL="0" lvl="7" indent="0" algn="r">
              <a:spcBef>
                <a:spcPts val="0"/>
              </a:spcBef>
              <a:buNone/>
              <a:defRPr sz="1200">
                <a:solidFill>
                  <a:schemeClr val="dk1"/>
                </a:solidFill>
                <a:latin typeface="Calibri"/>
                <a:ea typeface="Calibri"/>
                <a:cs typeface="Calibri"/>
                <a:sym typeface="Calibri"/>
              </a:defRPr>
            </a:lvl8pPr>
            <a:lvl9pPr marL="0" lvl="8" indent="0" algn="r">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7"/>
          <p:cNvSpPr txBox="1">
            <a:spLocks noGrp="1"/>
          </p:cNvSpPr>
          <p:nvPr>
            <p:ph type="title"/>
          </p:nvPr>
        </p:nvSpPr>
        <p:spPr>
          <a:xfrm>
            <a:off x="1447800" y="76200"/>
            <a:ext cx="6400800" cy="7159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p:nvPr/>
        </p:nvSpPr>
        <p:spPr>
          <a:xfrm>
            <a:off x="3429001" y="699654"/>
            <a:ext cx="65594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As of:</a:t>
            </a:r>
            <a:endParaRPr sz="1600">
              <a:solidFill>
                <a:schemeClr val="dk1"/>
              </a:solidFill>
              <a:latin typeface="Calibri"/>
              <a:ea typeface="Calibri"/>
              <a:cs typeface="Calibri"/>
              <a:sym typeface="Calibri"/>
            </a:endParaRPr>
          </a:p>
        </p:txBody>
      </p:sp>
      <p:sp>
        <p:nvSpPr>
          <p:cNvPr id="59" name="Google Shape;59;p7"/>
          <p:cNvSpPr txBox="1">
            <a:spLocks noGrp="1"/>
          </p:cNvSpPr>
          <p:nvPr>
            <p:ph type="body" idx="1"/>
          </p:nvPr>
        </p:nvSpPr>
        <p:spPr>
          <a:xfrm>
            <a:off x="3937956" y="699654"/>
            <a:ext cx="2895600" cy="381000"/>
          </a:xfrm>
          <a:prstGeom prst="rect">
            <a:avLst/>
          </a:prstGeom>
          <a:noFill/>
          <a:ln>
            <a:noFill/>
          </a:ln>
        </p:spPr>
        <p:txBody>
          <a:bodyPr spcFirstLastPara="1" wrap="square" lIns="0" tIns="0" rIns="0" bIns="0" anchor="t" anchorCtr="0"/>
          <a:lstStyle>
            <a:lvl1pPr marL="457200" lvl="0" indent="-228600" algn="l">
              <a:spcBef>
                <a:spcPts val="320"/>
              </a:spcBef>
              <a:spcAft>
                <a:spcPts val="0"/>
              </a:spcAft>
              <a:buClr>
                <a:schemeClr val="dk1"/>
              </a:buClr>
              <a:buSzPts val="1600"/>
              <a:buNone/>
              <a:defRPr sz="1600">
                <a:solidFill>
                  <a:schemeClr val="dk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Non-Proprietary)">
  <p:cSld name="Title Only (Non-Proprietary)">
    <p:spTree>
      <p:nvGrpSpPr>
        <p:cNvPr id="1" name="Shape 60"/>
        <p:cNvGrpSpPr/>
        <p:nvPr/>
      </p:nvGrpSpPr>
      <p:grpSpPr>
        <a:xfrm>
          <a:off x="0" y="0"/>
          <a:ext cx="0" cy="0"/>
          <a:chOff x="0" y="0"/>
          <a:chExt cx="0" cy="0"/>
        </a:xfrm>
      </p:grpSpPr>
      <p:pic>
        <p:nvPicPr>
          <p:cNvPr id="61" name="Google Shape;61;p8" descr="red_line.png"/>
          <p:cNvPicPr preferRelativeResize="0"/>
          <p:nvPr/>
        </p:nvPicPr>
        <p:blipFill rotWithShape="1">
          <a:blip r:embed="rId2">
            <a:alphaModFix/>
          </a:blip>
          <a:srcRect/>
          <a:stretch/>
        </p:blipFill>
        <p:spPr>
          <a:xfrm>
            <a:off x="0" y="770917"/>
            <a:ext cx="9144000" cy="36503"/>
          </a:xfrm>
          <a:prstGeom prst="rect">
            <a:avLst/>
          </a:prstGeom>
          <a:noFill/>
          <a:ln>
            <a:noFill/>
          </a:ln>
        </p:spPr>
      </p:pic>
      <p:sp>
        <p:nvSpPr>
          <p:cNvPr id="62" name="Google Shape;62;p8"/>
          <p:cNvSpPr/>
          <p:nvPr/>
        </p:nvSpPr>
        <p:spPr>
          <a:xfrm>
            <a:off x="-7674" y="-1"/>
            <a:ext cx="702365" cy="803719"/>
          </a:xfrm>
          <a:custGeom>
            <a:avLst/>
            <a:gdLst/>
            <a:ahLst/>
            <a:cxnLst/>
            <a:rect l="l" t="t" r="r" b="b"/>
            <a:pathLst>
              <a:path w="702365" h="803719" extrusionOk="0">
                <a:moveTo>
                  <a:pt x="380178" y="0"/>
                </a:moveTo>
                <a:lnTo>
                  <a:pt x="702365" y="803719"/>
                </a:lnTo>
                <a:lnTo>
                  <a:pt x="2651" y="796404"/>
                </a:lnTo>
                <a:cubicBezTo>
                  <a:pt x="5302" y="528498"/>
                  <a:pt x="0" y="267907"/>
                  <a:pt x="2651" y="1"/>
                </a:cubicBezTo>
                <a:lnTo>
                  <a:pt x="380178"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Times New Roman"/>
              <a:ea typeface="Times New Roman"/>
              <a:cs typeface="Times New Roman"/>
              <a:sym typeface="Times New Roman"/>
            </a:endParaRPr>
          </a:p>
        </p:txBody>
      </p:sp>
      <p:sp>
        <p:nvSpPr>
          <p:cNvPr id="63" name="Google Shape;63;p8"/>
          <p:cNvSpPr txBox="1">
            <a:spLocks noGrp="1"/>
          </p:cNvSpPr>
          <p:nvPr>
            <p:ph type="dt" idx="10"/>
          </p:nvPr>
        </p:nvSpPr>
        <p:spPr>
          <a:xfrm>
            <a:off x="228601" y="6400802"/>
            <a:ext cx="1821615"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title"/>
          </p:nvPr>
        </p:nvSpPr>
        <p:spPr>
          <a:xfrm>
            <a:off x="722313" y="171450"/>
            <a:ext cx="6059488" cy="536575"/>
          </a:xfrm>
          <a:prstGeom prst="rect">
            <a:avLst/>
          </a:prstGeom>
          <a:noFill/>
          <a:ln>
            <a:noFill/>
          </a:ln>
        </p:spPr>
        <p:txBody>
          <a:bodyPr spcFirstLastPara="1" wrap="square" lIns="92075" tIns="46025" rIns="92075" bIns="46025" anchor="ctr" anchorCtr="0"/>
          <a:lstStyle>
            <a:lvl1pPr lvl="0" algn="l">
              <a:lnSpc>
                <a:spcPct val="90000"/>
              </a:lnSpc>
              <a:spcBef>
                <a:spcPts val="0"/>
              </a:spcBef>
              <a:spcAft>
                <a:spcPts val="0"/>
              </a:spcAft>
              <a:buClr>
                <a:schemeClr val="dk1"/>
              </a:buClr>
              <a:buSzPts val="2400"/>
              <a:buFont typeface="Arial"/>
              <a:buNone/>
              <a:defRPr sz="240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GOES-R MSR">
  <p:cSld name="1_GOES-R MSR">
    <p:bg>
      <p:bgPr>
        <a:solidFill>
          <a:schemeClr val="lt1">
            <a:alpha val="24705"/>
          </a:schemeClr>
        </a:solidFill>
        <a:effectLst/>
      </p:bgPr>
    </p:bg>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685800" y="76572"/>
            <a:ext cx="7772400" cy="7651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2800"/>
              <a:buFont typeface="Arial Black"/>
              <a:buNone/>
              <a:defRPr sz="280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
          <p:cNvSpPr txBox="1"/>
          <p:nvPr/>
        </p:nvSpPr>
        <p:spPr>
          <a:xfrm>
            <a:off x="0" y="6657977"/>
            <a:ext cx="9144000" cy="200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800" b="1">
              <a:solidFill>
                <a:srgbClr val="000000"/>
              </a:solidFill>
              <a:latin typeface="Calibri"/>
              <a:ea typeface="Calibri"/>
              <a:cs typeface="Calibri"/>
              <a:sym typeface="Calibri"/>
            </a:endParaRPr>
          </a:p>
        </p:txBody>
      </p:sp>
      <p:sp>
        <p:nvSpPr>
          <p:cNvPr id="68" name="Google Shape;68;p9"/>
          <p:cNvSpPr txBox="1"/>
          <p:nvPr/>
        </p:nvSpPr>
        <p:spPr>
          <a:xfrm>
            <a:off x="6997337" y="6506834"/>
            <a:ext cx="2133600" cy="3524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000000"/>
                </a:solidFill>
                <a:latin typeface="Calibri"/>
                <a:ea typeface="Calibri"/>
                <a:cs typeface="Calibri"/>
                <a:sym typeface="Calibri"/>
              </a:rPr>
              <a:t>‹#›</a:t>
            </a:fld>
            <a:endParaRPr sz="1000" b="1">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10"/>
          <p:cNvSpPr txBox="1">
            <a:spLocks noGrp="1"/>
          </p:cNvSpPr>
          <p:nvPr>
            <p:ph type="dt" idx="10"/>
          </p:nvPr>
        </p:nvSpPr>
        <p:spPr>
          <a:xfrm>
            <a:off x="181889" y="6487725"/>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05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2590800" y="6487725"/>
            <a:ext cx="39624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05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846273" y="6487725"/>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1"/>
                </a:solidFill>
                <a:latin typeface="Calibri"/>
                <a:ea typeface="Calibri"/>
                <a:cs typeface="Calibri"/>
                <a:sym typeface="Calibri"/>
              </a:defRPr>
            </a:lvl1pPr>
            <a:lvl2pPr marL="0" lvl="1" indent="0" algn="r">
              <a:spcBef>
                <a:spcPts val="0"/>
              </a:spcBef>
              <a:buNone/>
              <a:defRPr sz="1050">
                <a:solidFill>
                  <a:schemeClr val="dk1"/>
                </a:solidFill>
                <a:latin typeface="Calibri"/>
                <a:ea typeface="Calibri"/>
                <a:cs typeface="Calibri"/>
                <a:sym typeface="Calibri"/>
              </a:defRPr>
            </a:lvl2pPr>
            <a:lvl3pPr marL="0" lvl="2" indent="0" algn="r">
              <a:spcBef>
                <a:spcPts val="0"/>
              </a:spcBef>
              <a:buNone/>
              <a:defRPr sz="1050">
                <a:solidFill>
                  <a:schemeClr val="dk1"/>
                </a:solidFill>
                <a:latin typeface="Calibri"/>
                <a:ea typeface="Calibri"/>
                <a:cs typeface="Calibri"/>
                <a:sym typeface="Calibri"/>
              </a:defRPr>
            </a:lvl3pPr>
            <a:lvl4pPr marL="0" lvl="3" indent="0" algn="r">
              <a:spcBef>
                <a:spcPts val="0"/>
              </a:spcBef>
              <a:buNone/>
              <a:defRPr sz="1050">
                <a:solidFill>
                  <a:schemeClr val="dk1"/>
                </a:solidFill>
                <a:latin typeface="Calibri"/>
                <a:ea typeface="Calibri"/>
                <a:cs typeface="Calibri"/>
                <a:sym typeface="Calibri"/>
              </a:defRPr>
            </a:lvl4pPr>
            <a:lvl5pPr marL="0" lvl="4" indent="0" algn="r">
              <a:spcBef>
                <a:spcPts val="0"/>
              </a:spcBef>
              <a:buNone/>
              <a:defRPr sz="1050">
                <a:solidFill>
                  <a:schemeClr val="dk1"/>
                </a:solidFill>
                <a:latin typeface="Calibri"/>
                <a:ea typeface="Calibri"/>
                <a:cs typeface="Calibri"/>
                <a:sym typeface="Calibri"/>
              </a:defRPr>
            </a:lvl5pPr>
            <a:lvl6pPr marL="0" lvl="5" indent="0" algn="r">
              <a:spcBef>
                <a:spcPts val="0"/>
              </a:spcBef>
              <a:buNone/>
              <a:defRPr sz="1050">
                <a:solidFill>
                  <a:schemeClr val="dk1"/>
                </a:solidFill>
                <a:latin typeface="Calibri"/>
                <a:ea typeface="Calibri"/>
                <a:cs typeface="Calibri"/>
                <a:sym typeface="Calibri"/>
              </a:defRPr>
            </a:lvl6pPr>
            <a:lvl7pPr marL="0" lvl="6" indent="0" algn="r">
              <a:spcBef>
                <a:spcPts val="0"/>
              </a:spcBef>
              <a:buNone/>
              <a:defRPr sz="1050">
                <a:solidFill>
                  <a:schemeClr val="dk1"/>
                </a:solidFill>
                <a:latin typeface="Calibri"/>
                <a:ea typeface="Calibri"/>
                <a:cs typeface="Calibri"/>
                <a:sym typeface="Calibri"/>
              </a:defRPr>
            </a:lvl7pPr>
            <a:lvl8pPr marL="0" lvl="7" indent="0" algn="r">
              <a:spcBef>
                <a:spcPts val="0"/>
              </a:spcBef>
              <a:buNone/>
              <a:defRPr sz="1050">
                <a:solidFill>
                  <a:schemeClr val="dk1"/>
                </a:solidFill>
                <a:latin typeface="Calibri"/>
                <a:ea typeface="Calibri"/>
                <a:cs typeface="Calibri"/>
                <a:sym typeface="Calibri"/>
              </a:defRPr>
            </a:lvl8pPr>
            <a:lvl9pPr marL="0" lvl="8" indent="0" algn="r">
              <a:spcBef>
                <a:spcPts val="0"/>
              </a:spcBef>
              <a:buNone/>
              <a:defRPr sz="105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600200" y="0"/>
            <a:ext cx="7315200" cy="8229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marR="0" lvl="0"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7071996" y="6400802"/>
            <a:ext cx="1828800" cy="365125"/>
          </a:xfrm>
          <a:prstGeom prst="rect">
            <a:avLst/>
          </a:prstGeom>
          <a:noFill/>
          <a:ln>
            <a:noFill/>
          </a:ln>
        </p:spPr>
        <p:txBody>
          <a:bodyPr spcFirstLastPara="1" wrap="square" lIns="0" tIns="0" rIns="0"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p:nvPr/>
        </p:nvSpPr>
        <p:spPr>
          <a:xfrm>
            <a:off x="0" y="0"/>
            <a:ext cx="1600200" cy="82296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1"/>
          <p:cNvSpPr/>
          <p:nvPr/>
        </p:nvSpPr>
        <p:spPr>
          <a:xfrm>
            <a:off x="1600200" y="822960"/>
            <a:ext cx="7543800" cy="9144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5;p1"/>
          <p:cNvSpPr/>
          <p:nvPr/>
        </p:nvSpPr>
        <p:spPr>
          <a:xfrm>
            <a:off x="0" y="822960"/>
            <a:ext cx="1600200" cy="91440"/>
          </a:xfrm>
          <a:prstGeom prst="rect">
            <a:avLst/>
          </a:prstGeom>
          <a:solidFill>
            <a:srgbClr val="82C3FF"/>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16" name="Google Shape;16;p1"/>
          <p:cNvCxnSpPr/>
          <p:nvPr/>
        </p:nvCxnSpPr>
        <p:spPr>
          <a:xfrm>
            <a:off x="0" y="914400"/>
            <a:ext cx="9144000" cy="0"/>
          </a:xfrm>
          <a:prstGeom prst="straightConnector1">
            <a:avLst/>
          </a:prstGeom>
          <a:noFill/>
          <a:ln w="12700" cap="flat" cmpd="sng">
            <a:solidFill>
              <a:schemeClr val="dk1"/>
            </a:solidFill>
            <a:prstDash val="solid"/>
            <a:round/>
            <a:headEnd type="none" w="sm" len="sm"/>
            <a:tailEnd type="none" w="sm" len="sm"/>
          </a:ln>
        </p:spPr>
      </p:cxnSp>
      <p:cxnSp>
        <p:nvCxnSpPr>
          <p:cNvPr id="17" name="Google Shape;17;p1"/>
          <p:cNvCxnSpPr/>
          <p:nvPr/>
        </p:nvCxnSpPr>
        <p:spPr>
          <a:xfrm>
            <a:off x="0" y="822960"/>
            <a:ext cx="9144000" cy="0"/>
          </a:xfrm>
          <a:prstGeom prst="straightConnector1">
            <a:avLst/>
          </a:prstGeom>
          <a:noFill/>
          <a:ln w="12700" cap="flat" cmpd="sng">
            <a:solidFill>
              <a:schemeClr val="dk1"/>
            </a:solidFill>
            <a:prstDash val="solid"/>
            <a:round/>
            <a:headEnd type="none" w="sm" len="sm"/>
            <a:tailEnd type="none" w="sm" len="sm"/>
          </a:ln>
        </p:spPr>
      </p:cxnSp>
      <p:cxnSp>
        <p:nvCxnSpPr>
          <p:cNvPr id="18" name="Google Shape;18;p1"/>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pic>
        <p:nvPicPr>
          <p:cNvPr id="19" name="Google Shape;19;p1" descr="goes-r_logo_slide_crop.png"/>
          <p:cNvPicPr preferRelativeResize="0"/>
          <p:nvPr/>
        </p:nvPicPr>
        <p:blipFill rotWithShape="1">
          <a:blip r:embed="rId12">
            <a:alphaModFix/>
          </a:blip>
          <a:srcRect/>
          <a:stretch/>
        </p:blipFill>
        <p:spPr>
          <a:xfrm>
            <a:off x="155448" y="9136"/>
            <a:ext cx="1289832" cy="822960"/>
          </a:xfrm>
          <a:prstGeom prst="rect">
            <a:avLst/>
          </a:prstGeom>
          <a:noFill/>
          <a:ln>
            <a:noFill/>
          </a:ln>
        </p:spPr>
      </p:pic>
      <p:sp>
        <p:nvSpPr>
          <p:cNvPr id="20" name="Google Shape;20;p1"/>
          <p:cNvSpPr txBox="1">
            <a:spLocks noGrp="1"/>
          </p:cNvSpPr>
          <p:nvPr>
            <p:ph type="dt" idx="10"/>
          </p:nvPr>
        </p:nvSpPr>
        <p:spPr>
          <a:xfrm>
            <a:off x="228601" y="6400802"/>
            <a:ext cx="1821615"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
          <p:cNvSpPr txBox="1">
            <a:spLocks noGrp="1"/>
          </p:cNvSpPr>
          <p:nvPr>
            <p:ph type="ftr" idx="11"/>
          </p:nvPr>
        </p:nvSpPr>
        <p:spPr>
          <a:xfrm>
            <a:off x="2050216" y="6400802"/>
            <a:ext cx="502178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1600202" y="0"/>
            <a:ext cx="5543185" cy="8229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marR="0" lvl="0"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2"/>
          <p:cNvSpPr/>
          <p:nvPr/>
        </p:nvSpPr>
        <p:spPr>
          <a:xfrm>
            <a:off x="0" y="0"/>
            <a:ext cx="1600200" cy="82296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200">
              <a:solidFill>
                <a:srgbClr val="FFFFFF"/>
              </a:solidFill>
              <a:latin typeface="Calibri"/>
              <a:ea typeface="Calibri"/>
              <a:cs typeface="Calibri"/>
              <a:sym typeface="Calibri"/>
            </a:endParaRPr>
          </a:p>
          <a:p>
            <a:pPr marL="0" marR="0" lvl="0" indent="0" algn="l" rtl="0">
              <a:spcBef>
                <a:spcPts val="0"/>
              </a:spcBef>
              <a:spcAft>
                <a:spcPts val="0"/>
              </a:spcAft>
              <a:buNone/>
            </a:pPr>
            <a:endParaRPr sz="2200">
              <a:solidFill>
                <a:srgbClr val="FFFFFF"/>
              </a:solidFill>
              <a:latin typeface="Calibri"/>
              <a:ea typeface="Calibri"/>
              <a:cs typeface="Calibri"/>
              <a:sym typeface="Calibri"/>
            </a:endParaRPr>
          </a:p>
        </p:txBody>
      </p:sp>
      <p:sp>
        <p:nvSpPr>
          <p:cNvPr id="82" name="Google Shape;82;p12"/>
          <p:cNvSpPr/>
          <p:nvPr/>
        </p:nvSpPr>
        <p:spPr>
          <a:xfrm>
            <a:off x="1600200" y="822960"/>
            <a:ext cx="7543800" cy="9144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200">
              <a:solidFill>
                <a:srgbClr val="FFFFFF"/>
              </a:solidFill>
              <a:latin typeface="Calibri"/>
              <a:ea typeface="Calibri"/>
              <a:cs typeface="Calibri"/>
              <a:sym typeface="Calibri"/>
            </a:endParaRPr>
          </a:p>
          <a:p>
            <a:pPr marL="0" marR="0" lvl="0" indent="0" algn="l" rtl="0">
              <a:spcBef>
                <a:spcPts val="0"/>
              </a:spcBef>
              <a:spcAft>
                <a:spcPts val="0"/>
              </a:spcAft>
              <a:buNone/>
            </a:pPr>
            <a:endParaRPr sz="2200">
              <a:solidFill>
                <a:srgbClr val="FFFFFF"/>
              </a:solidFill>
              <a:latin typeface="Calibri"/>
              <a:ea typeface="Calibri"/>
              <a:cs typeface="Calibri"/>
              <a:sym typeface="Calibri"/>
            </a:endParaRPr>
          </a:p>
          <a:p>
            <a:pPr marL="0" marR="0" lvl="0" indent="0" algn="l" rtl="0">
              <a:spcBef>
                <a:spcPts val="0"/>
              </a:spcBef>
              <a:spcAft>
                <a:spcPts val="0"/>
              </a:spcAft>
              <a:buNone/>
            </a:pPr>
            <a:endParaRPr sz="2200">
              <a:solidFill>
                <a:srgbClr val="FFFFFF"/>
              </a:solidFill>
              <a:latin typeface="Calibri"/>
              <a:ea typeface="Calibri"/>
              <a:cs typeface="Calibri"/>
              <a:sym typeface="Calibri"/>
            </a:endParaRPr>
          </a:p>
        </p:txBody>
      </p:sp>
      <p:sp>
        <p:nvSpPr>
          <p:cNvPr id="83" name="Google Shape;83;p12"/>
          <p:cNvSpPr/>
          <p:nvPr/>
        </p:nvSpPr>
        <p:spPr>
          <a:xfrm>
            <a:off x="0" y="822960"/>
            <a:ext cx="1600200" cy="91440"/>
          </a:xfrm>
          <a:prstGeom prst="rect">
            <a:avLst/>
          </a:prstGeom>
          <a:solidFill>
            <a:srgbClr val="82C3FF"/>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200">
              <a:solidFill>
                <a:srgbClr val="FFFFFF"/>
              </a:solidFill>
              <a:latin typeface="Calibri"/>
              <a:ea typeface="Calibri"/>
              <a:cs typeface="Calibri"/>
              <a:sym typeface="Calibri"/>
            </a:endParaRPr>
          </a:p>
          <a:p>
            <a:pPr marL="0" marR="0" lvl="0" indent="0" algn="l" rtl="0">
              <a:spcBef>
                <a:spcPts val="0"/>
              </a:spcBef>
              <a:spcAft>
                <a:spcPts val="0"/>
              </a:spcAft>
              <a:buNone/>
            </a:pPr>
            <a:endParaRPr sz="2200">
              <a:solidFill>
                <a:srgbClr val="FFFFFF"/>
              </a:solidFill>
              <a:latin typeface="Calibri"/>
              <a:ea typeface="Calibri"/>
              <a:cs typeface="Calibri"/>
              <a:sym typeface="Calibri"/>
            </a:endParaRPr>
          </a:p>
          <a:p>
            <a:pPr marL="0" marR="0" lvl="0" indent="0" algn="l" rtl="0">
              <a:spcBef>
                <a:spcPts val="0"/>
              </a:spcBef>
              <a:spcAft>
                <a:spcPts val="0"/>
              </a:spcAft>
              <a:buNone/>
            </a:pPr>
            <a:endParaRPr sz="2200">
              <a:solidFill>
                <a:srgbClr val="FFFFFF"/>
              </a:solidFill>
              <a:latin typeface="Calibri"/>
              <a:ea typeface="Calibri"/>
              <a:cs typeface="Calibri"/>
              <a:sym typeface="Calibri"/>
            </a:endParaRPr>
          </a:p>
        </p:txBody>
      </p:sp>
      <p:cxnSp>
        <p:nvCxnSpPr>
          <p:cNvPr id="84" name="Google Shape;84;p12"/>
          <p:cNvCxnSpPr/>
          <p:nvPr/>
        </p:nvCxnSpPr>
        <p:spPr>
          <a:xfrm>
            <a:off x="0" y="914400"/>
            <a:ext cx="9144000" cy="0"/>
          </a:xfrm>
          <a:prstGeom prst="straightConnector1">
            <a:avLst/>
          </a:prstGeom>
          <a:noFill/>
          <a:ln w="12700" cap="flat" cmpd="sng">
            <a:solidFill>
              <a:schemeClr val="dk1"/>
            </a:solidFill>
            <a:prstDash val="solid"/>
            <a:round/>
            <a:headEnd type="none" w="sm" len="sm"/>
            <a:tailEnd type="none" w="sm" len="sm"/>
          </a:ln>
        </p:spPr>
      </p:cxnSp>
      <p:cxnSp>
        <p:nvCxnSpPr>
          <p:cNvPr id="85" name="Google Shape;85;p12"/>
          <p:cNvCxnSpPr/>
          <p:nvPr/>
        </p:nvCxnSpPr>
        <p:spPr>
          <a:xfrm>
            <a:off x="0" y="822960"/>
            <a:ext cx="9144000" cy="0"/>
          </a:xfrm>
          <a:prstGeom prst="straightConnector1">
            <a:avLst/>
          </a:prstGeom>
          <a:noFill/>
          <a:ln w="12700" cap="flat" cmpd="sng">
            <a:solidFill>
              <a:schemeClr val="dk1"/>
            </a:solidFill>
            <a:prstDash val="solid"/>
            <a:round/>
            <a:headEnd type="none" w="sm" len="sm"/>
            <a:tailEnd type="none" w="sm" len="sm"/>
          </a:ln>
        </p:spPr>
      </p:cxnSp>
      <p:pic>
        <p:nvPicPr>
          <p:cNvPr id="86" name="Google Shape;86;p12" descr="goes-r_logo_slide_crop.png"/>
          <p:cNvPicPr preferRelativeResize="0"/>
          <p:nvPr/>
        </p:nvPicPr>
        <p:blipFill rotWithShape="1">
          <a:blip r:embed="rId8">
            <a:alphaModFix/>
          </a:blip>
          <a:srcRect/>
          <a:stretch/>
        </p:blipFill>
        <p:spPr>
          <a:xfrm>
            <a:off x="155448" y="9137"/>
            <a:ext cx="1289832" cy="8229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3" name="Google Shape;113;p19"/>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lstStyle>
            <a:lvl1pPr marL="457200" marR="0" lvl="0"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93700" algn="l" rtl="0">
              <a:spcBef>
                <a:spcPts val="52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19"/>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9"/>
          <p:cNvSpPr/>
          <p:nvPr/>
        </p:nvSpPr>
        <p:spPr>
          <a:xfrm>
            <a:off x="0" y="0"/>
            <a:ext cx="1600200" cy="82290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9"/>
          <p:cNvSpPr/>
          <p:nvPr/>
        </p:nvSpPr>
        <p:spPr>
          <a:xfrm>
            <a:off x="1600200" y="822960"/>
            <a:ext cx="7543800" cy="91500"/>
          </a:xfrm>
          <a:prstGeom prst="rect">
            <a:avLst/>
          </a:prstGeom>
          <a:solidFill>
            <a:srgbClr val="084284"/>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19"/>
          <p:cNvSpPr/>
          <p:nvPr/>
        </p:nvSpPr>
        <p:spPr>
          <a:xfrm>
            <a:off x="0" y="822960"/>
            <a:ext cx="1600200" cy="91500"/>
          </a:xfrm>
          <a:prstGeom prst="rect">
            <a:avLst/>
          </a:prstGeom>
          <a:solidFill>
            <a:srgbClr val="82C3FF"/>
          </a:solidFill>
          <a:ln w="9525" cap="flat" cmpd="sng">
            <a:solidFill>
              <a:srgbClr val="2453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118" name="Google Shape;118;p19"/>
          <p:cNvCxnSpPr/>
          <p:nvPr/>
        </p:nvCxnSpPr>
        <p:spPr>
          <a:xfrm>
            <a:off x="0" y="914400"/>
            <a:ext cx="9144000" cy="0"/>
          </a:xfrm>
          <a:prstGeom prst="straightConnector1">
            <a:avLst/>
          </a:prstGeom>
          <a:noFill/>
          <a:ln w="12700" cap="flat" cmpd="sng">
            <a:solidFill>
              <a:schemeClr val="dk1"/>
            </a:solidFill>
            <a:prstDash val="solid"/>
            <a:round/>
            <a:headEnd type="none" w="sm" len="sm"/>
            <a:tailEnd type="none" w="sm" len="sm"/>
          </a:ln>
        </p:spPr>
      </p:cxnSp>
      <p:cxnSp>
        <p:nvCxnSpPr>
          <p:cNvPr id="119" name="Google Shape;119;p19"/>
          <p:cNvCxnSpPr/>
          <p:nvPr/>
        </p:nvCxnSpPr>
        <p:spPr>
          <a:xfrm>
            <a:off x="0" y="822960"/>
            <a:ext cx="9144000" cy="0"/>
          </a:xfrm>
          <a:prstGeom prst="straightConnector1">
            <a:avLst/>
          </a:prstGeom>
          <a:noFill/>
          <a:ln w="12700" cap="flat" cmpd="sng">
            <a:solidFill>
              <a:schemeClr val="dk1"/>
            </a:solidFill>
            <a:prstDash val="solid"/>
            <a:round/>
            <a:headEnd type="none" w="sm" len="sm"/>
            <a:tailEnd type="none" w="sm" len="sm"/>
          </a:ln>
        </p:spPr>
      </p:cxnSp>
      <p:cxnSp>
        <p:nvCxnSpPr>
          <p:cNvPr id="120" name="Google Shape;120;p19"/>
          <p:cNvCxnSpPr/>
          <p:nvPr/>
        </p:nvCxnSpPr>
        <p:spPr>
          <a:xfrm>
            <a:off x="0" y="6400800"/>
            <a:ext cx="9144000" cy="0"/>
          </a:xfrm>
          <a:prstGeom prst="straightConnector1">
            <a:avLst/>
          </a:prstGeom>
          <a:noFill/>
          <a:ln w="12700" cap="flat" cmpd="sng">
            <a:solidFill>
              <a:schemeClr val="dk1"/>
            </a:solidFill>
            <a:prstDash val="solid"/>
            <a:round/>
            <a:headEnd type="none" w="sm" len="sm"/>
            <a:tailEnd type="none" w="sm" len="sm"/>
          </a:ln>
        </p:spPr>
      </p:cxnSp>
      <p:pic>
        <p:nvPicPr>
          <p:cNvPr id="121" name="Google Shape;121;p19" descr="goes-r_logo_slide_crop.png"/>
          <p:cNvPicPr preferRelativeResize="0"/>
          <p:nvPr/>
        </p:nvPicPr>
        <p:blipFill rotWithShape="1">
          <a:blip r:embed="rId6">
            <a:alphaModFix/>
          </a:blip>
          <a:srcRect/>
          <a:stretch/>
        </p:blipFill>
        <p:spPr>
          <a:xfrm>
            <a:off x="155448" y="9136"/>
            <a:ext cx="1289832" cy="822960"/>
          </a:xfrm>
          <a:prstGeom prst="rect">
            <a:avLst/>
          </a:prstGeom>
          <a:noFill/>
          <a:ln>
            <a:noFill/>
          </a:ln>
        </p:spPr>
      </p:pic>
      <p:sp>
        <p:nvSpPr>
          <p:cNvPr id="122" name="Google Shape;122;p19"/>
          <p:cNvSpPr txBox="1">
            <a:spLocks noGrp="1"/>
          </p:cNvSpPr>
          <p:nvPr>
            <p:ph type="dt" idx="10"/>
          </p:nvPr>
        </p:nvSpPr>
        <p:spPr>
          <a:xfrm>
            <a:off x="228602" y="6400804"/>
            <a:ext cx="1821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ftr" idx="11"/>
          </p:nvPr>
        </p:nvSpPr>
        <p:spPr>
          <a:xfrm>
            <a:off x="2050217" y="6400804"/>
            <a:ext cx="50217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5" Type="http://schemas.openxmlformats.org/officeDocument/2006/relationships/image" Target="../media/image28.png"/><Relationship Id="rId10" Type="http://schemas.openxmlformats.org/officeDocument/2006/relationships/image" Target="../media/image23.gif"/><Relationship Id="rId4" Type="http://schemas.openxmlformats.org/officeDocument/2006/relationships/image" Target="../media/image17.jp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noaasis.noaa.gov/NOAASIS/ml/manulst.html"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noaasis.noaa.gov/"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cimss.ssec.wisc.edu/csppgeo/" TargetMode="External"/><Relationship Id="rId5" Type="http://schemas.openxmlformats.org/officeDocument/2006/relationships/image" Target="../media/image39.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mailto:matthew.seybold@noaa.gov"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mailto:thomas.feroli@noaa.gov" TargetMode="External"/><Relationship Id="rId4" Type="http://schemas.openxmlformats.org/officeDocument/2006/relationships/hyperlink" Target="mailto:james.mcnitt@noa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ctrTitle"/>
          </p:nvPr>
        </p:nvSpPr>
        <p:spPr>
          <a:xfrm>
            <a:off x="428017" y="1653697"/>
            <a:ext cx="8229600" cy="1225688"/>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084284"/>
              </a:buClr>
              <a:buSzPts val="4400"/>
              <a:buFont typeface="Calibri"/>
              <a:buNone/>
            </a:pPr>
            <a:r>
              <a:rPr lang="en-US" sz="4400"/>
              <a:t>GOES-R Program Update on Operational Products And GRB</a:t>
            </a:r>
            <a:endParaRPr sz="4400"/>
          </a:p>
        </p:txBody>
      </p:sp>
      <p:sp>
        <p:nvSpPr>
          <p:cNvPr id="155" name="Google Shape;155;p24"/>
          <p:cNvSpPr/>
          <p:nvPr/>
        </p:nvSpPr>
        <p:spPr>
          <a:xfrm>
            <a:off x="-311284" y="5356306"/>
            <a:ext cx="9095400" cy="9540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CSPP Geo 2019</a:t>
            </a:r>
            <a:endParaRPr sz="1400" b="1"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Font typeface="Arial"/>
              <a:buNone/>
            </a:pPr>
            <a:r>
              <a:rPr lang="en-US" b="1">
                <a:solidFill>
                  <a:schemeClr val="dk1"/>
                </a:solidFill>
                <a:latin typeface="Calibri"/>
                <a:ea typeface="Calibri"/>
                <a:cs typeface="Calibri"/>
                <a:sym typeface="Calibri"/>
              </a:rPr>
              <a:t>GOES-R Program Update on Operational Products And GRB</a:t>
            </a:r>
            <a:endParaRPr sz="1400" b="1"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b="1">
                <a:solidFill>
                  <a:schemeClr val="dk1"/>
                </a:solidFill>
                <a:latin typeface="Calibri"/>
                <a:ea typeface="Calibri"/>
                <a:cs typeface="Calibri"/>
                <a:sym typeface="Calibri"/>
              </a:rPr>
              <a:t>Chengdu, China</a:t>
            </a:r>
            <a:r>
              <a:rPr lang="en-US" sz="1400" b="1" i="0" u="none" strike="noStrike" cap="none">
                <a:solidFill>
                  <a:schemeClr val="dk1"/>
                </a:solidFill>
                <a:latin typeface="Calibri"/>
                <a:ea typeface="Calibri"/>
                <a:cs typeface="Calibri"/>
                <a:sym typeface="Calibri"/>
              </a:rPr>
              <a:t> </a:t>
            </a:r>
            <a:endParaRPr/>
          </a:p>
        </p:txBody>
      </p:sp>
      <p:sp>
        <p:nvSpPr>
          <p:cNvPr id="156" name="Google Shape;156;p24"/>
          <p:cNvSpPr txBox="1"/>
          <p:nvPr/>
        </p:nvSpPr>
        <p:spPr>
          <a:xfrm>
            <a:off x="7071996" y="6400802"/>
            <a:ext cx="18288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a:solidFill>
                  <a:schemeClr val="dk1"/>
                </a:solidFill>
                <a:latin typeface="Times New Roman" panose="02020603050405020304" pitchFamily="18" charset="0"/>
                <a:ea typeface="Calibri"/>
                <a:cs typeface="Times New Roman" panose="02020603050405020304" pitchFamily="18" charset="0"/>
                <a:sym typeface="Calibri"/>
              </a:rPr>
              <a:t>1</a:t>
            </a:fld>
            <a:endParaRPr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57" name="Google Shape;157;p24"/>
          <p:cNvSpPr txBox="1"/>
          <p:nvPr/>
        </p:nvSpPr>
        <p:spPr>
          <a:xfrm>
            <a:off x="556911" y="3548597"/>
            <a:ext cx="797181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Curtiss Burnett</a:t>
            </a: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Science Product Engineer</a:t>
            </a: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GOES-R Product Readiness and Operations (PRO) Team </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Thomas Feroli, Jamie Daniels, Jim McNitt, Matt Seybold</a:t>
            </a:r>
            <a:endParaRPr/>
          </a:p>
        </p:txBody>
      </p:sp>
      <p:sp>
        <p:nvSpPr>
          <p:cNvPr id="158" name="Google Shape;158;p24"/>
          <p:cNvSpPr/>
          <p:nvPr/>
        </p:nvSpPr>
        <p:spPr>
          <a:xfrm>
            <a:off x="6453352" y="5850695"/>
            <a:ext cx="2599844" cy="369332"/>
          </a:xfrm>
          <a:prstGeom prst="rect">
            <a:avLst/>
          </a:prstGeom>
          <a:noFill/>
          <a:ln>
            <a:noFill/>
          </a:ln>
        </p:spPr>
        <p:txBody>
          <a:bodyPr spcFirstLastPara="1" wrap="square" lIns="91425" tIns="45700" rIns="91425" bIns="45700" anchor="t" anchorCtr="0">
            <a:noAutofit/>
          </a:bodyPr>
          <a:lstStyle/>
          <a:p>
            <a:pPr marL="457200" marR="0" lvl="1" indent="0" algn="r" rtl="0">
              <a:spcBef>
                <a:spcPts val="0"/>
              </a:spcBef>
              <a:spcAft>
                <a:spcPts val="0"/>
              </a:spcAft>
              <a:buNone/>
            </a:pPr>
            <a:r>
              <a:rPr lang="en-US" sz="1800" b="1">
                <a:solidFill>
                  <a:schemeClr val="dk1"/>
                </a:solidFill>
                <a:latin typeface="Calibri"/>
                <a:ea typeface="Calibri"/>
                <a:cs typeface="Calibri"/>
                <a:sym typeface="Calibri"/>
              </a:rPr>
              <a:t>June</a:t>
            </a:r>
            <a:r>
              <a:rPr lang="en-US" sz="1800" b="1" i="0" u="none" strike="noStrike" cap="none">
                <a:solidFill>
                  <a:schemeClr val="dk1"/>
                </a:solidFill>
                <a:latin typeface="Calibri"/>
                <a:ea typeface="Calibri"/>
                <a:cs typeface="Calibri"/>
                <a:sym typeface="Calibri"/>
              </a:rPr>
              <a:t> </a:t>
            </a:r>
            <a:r>
              <a:rPr lang="en-US" sz="1800" b="1">
                <a:solidFill>
                  <a:schemeClr val="dk1"/>
                </a:solidFill>
                <a:latin typeface="Calibri"/>
                <a:ea typeface="Calibri"/>
                <a:cs typeface="Calibri"/>
                <a:sym typeface="Calibri"/>
              </a:rPr>
              <a:t>27</a:t>
            </a:r>
            <a:r>
              <a:rPr lang="en-US" sz="1800" b="1" i="0" u="none" strike="noStrike" cap="none">
                <a:solidFill>
                  <a:schemeClr val="dk1"/>
                </a:solidFill>
                <a:latin typeface="Calibri"/>
                <a:ea typeface="Calibri"/>
                <a:cs typeface="Calibri"/>
                <a:sym typeface="Calibri"/>
              </a:rPr>
              <a:t>, 201</a:t>
            </a:r>
            <a:r>
              <a:rPr lang="en-US" sz="1800" b="1">
                <a:solidFill>
                  <a:schemeClr val="dk1"/>
                </a:solidFill>
                <a:latin typeface="Calibri"/>
                <a:ea typeface="Calibri"/>
                <a:cs typeface="Calibri"/>
                <a:sym typeface="Calibri"/>
              </a:rPr>
              <a:t>9</a:t>
            </a:r>
            <a:endParaRPr/>
          </a:p>
        </p:txBody>
      </p:sp>
      <p:pic>
        <p:nvPicPr>
          <p:cNvPr id="159" name="Google Shape;159;p24"/>
          <p:cNvPicPr preferRelativeResize="0"/>
          <p:nvPr/>
        </p:nvPicPr>
        <p:blipFill rotWithShape="1">
          <a:blip r:embed="rId3">
            <a:alphaModFix/>
          </a:blip>
          <a:srcRect/>
          <a:stretch/>
        </p:blipFill>
        <p:spPr>
          <a:xfrm>
            <a:off x="7241632" y="-23750"/>
            <a:ext cx="863850" cy="863850"/>
          </a:xfrm>
          <a:prstGeom prst="rect">
            <a:avLst/>
          </a:prstGeom>
          <a:noFill/>
          <a:ln>
            <a:noFill/>
          </a:ln>
        </p:spPr>
      </p:pic>
      <p:pic>
        <p:nvPicPr>
          <p:cNvPr id="160" name="Google Shape;160;p24"/>
          <p:cNvPicPr preferRelativeResize="0"/>
          <p:nvPr/>
        </p:nvPicPr>
        <p:blipFill rotWithShape="1">
          <a:blip r:embed="rId4">
            <a:alphaModFix/>
          </a:blip>
          <a:srcRect/>
          <a:stretch/>
        </p:blipFill>
        <p:spPr>
          <a:xfrm>
            <a:off x="8166538" y="-14881"/>
            <a:ext cx="977461" cy="83685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1801800" y="0"/>
            <a:ext cx="55404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GOES-R Series Data Access</a:t>
            </a:r>
            <a:endParaRPr/>
          </a:p>
        </p:txBody>
      </p:sp>
      <p:sp>
        <p:nvSpPr>
          <p:cNvPr id="225" name="Google Shape;225;p32"/>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graphicFrame>
        <p:nvGraphicFramePr>
          <p:cNvPr id="226" name="Google Shape;226;p32"/>
          <p:cNvGraphicFramePr/>
          <p:nvPr/>
        </p:nvGraphicFramePr>
        <p:xfrm>
          <a:off x="0" y="842559"/>
          <a:ext cx="9144000" cy="5584500"/>
        </p:xfrm>
        <a:graphic>
          <a:graphicData uri="http://schemas.openxmlformats.org/drawingml/2006/table">
            <a:tbl>
              <a:tblPr firstRow="1" bandRow="1">
                <a:noFill/>
                <a:tableStyleId>{223EAE8C-4876-4FD5-B37C-75BE44E162DE}</a:tableStyleId>
              </a:tblPr>
              <a:tblGrid>
                <a:gridCol w="3331350">
                  <a:extLst>
                    <a:ext uri="{9D8B030D-6E8A-4147-A177-3AD203B41FA5}">
                      <a16:colId xmlns:a16="http://schemas.microsoft.com/office/drawing/2014/main" val="20000"/>
                    </a:ext>
                  </a:extLst>
                </a:gridCol>
                <a:gridCol w="5812650">
                  <a:extLst>
                    <a:ext uri="{9D8B030D-6E8A-4147-A177-3AD203B41FA5}">
                      <a16:colId xmlns:a16="http://schemas.microsoft.com/office/drawing/2014/main" val="20001"/>
                    </a:ext>
                  </a:extLst>
                </a:gridCol>
              </a:tblGrid>
              <a:tr h="552925">
                <a:tc>
                  <a:txBody>
                    <a:bodyPr/>
                    <a:lstStyle/>
                    <a:p>
                      <a:pPr marL="0" marR="0" lvl="0" indent="0" algn="ctr" rtl="0">
                        <a:spcBef>
                          <a:spcPts val="0"/>
                        </a:spcBef>
                        <a:spcAft>
                          <a:spcPts val="0"/>
                        </a:spcAft>
                        <a:buNone/>
                      </a:pPr>
                      <a:r>
                        <a:rPr lang="en-US" sz="2000" u="none" strike="noStrike" cap="none"/>
                        <a:t>Acronym</a:t>
                      </a:r>
                      <a:endParaRPr sz="2000" u="none" strike="noStrike" cap="none"/>
                    </a:p>
                  </a:txBody>
                  <a:tcPr marL="137150" marR="137150" marT="137150" marB="137150" anchor="ctr"/>
                </a:tc>
                <a:tc>
                  <a:txBody>
                    <a:bodyPr/>
                    <a:lstStyle/>
                    <a:p>
                      <a:pPr marL="0" marR="0" lvl="0" indent="0" algn="ctr" rtl="0">
                        <a:spcBef>
                          <a:spcPts val="0"/>
                        </a:spcBef>
                        <a:spcAft>
                          <a:spcPts val="0"/>
                        </a:spcAft>
                        <a:buNone/>
                      </a:pPr>
                      <a:r>
                        <a:rPr lang="en-US" sz="2000" u="none" strike="noStrike" cap="none"/>
                        <a:t>System Name</a:t>
                      </a:r>
                      <a:endParaRPr sz="2000" u="none" strike="noStrike" cap="none"/>
                    </a:p>
                  </a:txBody>
                  <a:tcPr marL="137150" marR="137150" marT="137150" marB="137150" anchor="ctr"/>
                </a:tc>
                <a:extLst>
                  <a:ext uri="{0D108BD9-81ED-4DB2-BD59-A6C34878D82A}">
                    <a16:rowId xmlns:a16="http://schemas.microsoft.com/office/drawing/2014/main" val="10000"/>
                  </a:ext>
                </a:extLst>
              </a:tr>
              <a:tr h="552925">
                <a:tc>
                  <a:txBody>
                    <a:bodyPr/>
                    <a:lstStyle/>
                    <a:p>
                      <a:pPr marL="0" marR="0" lvl="0" indent="0" algn="l" rtl="0">
                        <a:spcBef>
                          <a:spcPts val="0"/>
                        </a:spcBef>
                        <a:spcAft>
                          <a:spcPts val="0"/>
                        </a:spcAft>
                        <a:buNone/>
                      </a:pPr>
                      <a:r>
                        <a:rPr lang="en-US" sz="1800" u="none" strike="noStrike" cap="none"/>
                        <a:t>GRB</a:t>
                      </a:r>
                      <a:endParaRPr sz="1800"/>
                    </a:p>
                  </a:txBody>
                  <a:tcPr marL="137150" marR="137150" marT="137150" marB="137150" anchor="ctr"/>
                </a:tc>
                <a:tc>
                  <a:txBody>
                    <a:bodyPr/>
                    <a:lstStyle/>
                    <a:p>
                      <a:pPr marL="0" marR="0" lvl="0" indent="0" algn="l" rtl="0">
                        <a:spcBef>
                          <a:spcPts val="0"/>
                        </a:spcBef>
                        <a:spcAft>
                          <a:spcPts val="0"/>
                        </a:spcAft>
                        <a:buNone/>
                      </a:pPr>
                      <a:r>
                        <a:rPr lang="en-US" sz="1800"/>
                        <a:t>GOES Rebroadcast</a:t>
                      </a:r>
                      <a:endParaRPr sz="1800"/>
                    </a:p>
                  </a:txBody>
                  <a:tcPr marL="137150" marR="137150" marT="137150" marB="137150" anchor="ctr"/>
                </a:tc>
                <a:extLst>
                  <a:ext uri="{0D108BD9-81ED-4DB2-BD59-A6C34878D82A}">
                    <a16:rowId xmlns:a16="http://schemas.microsoft.com/office/drawing/2014/main" val="10001"/>
                  </a:ext>
                </a:extLst>
              </a:tr>
              <a:tr h="843925">
                <a:tc>
                  <a:txBody>
                    <a:bodyPr/>
                    <a:lstStyle/>
                    <a:p>
                      <a:pPr marL="0" marR="0" lvl="0" indent="0" algn="l" rtl="0">
                        <a:spcBef>
                          <a:spcPts val="0"/>
                        </a:spcBef>
                        <a:spcAft>
                          <a:spcPts val="0"/>
                        </a:spcAft>
                        <a:buNone/>
                      </a:pPr>
                      <a:r>
                        <a:rPr lang="en-US" sz="1800"/>
                        <a:t>HRIT/ EMWIN</a:t>
                      </a:r>
                      <a:endParaRPr sz="1800"/>
                    </a:p>
                  </a:txBody>
                  <a:tcPr marL="137150" marR="137150" marT="137150" marB="137150" anchor="ctr"/>
                </a:tc>
                <a:tc>
                  <a:txBody>
                    <a:bodyPr/>
                    <a:lstStyle/>
                    <a:p>
                      <a:pPr marL="0" marR="0" lvl="0" indent="0" algn="l" rtl="0">
                        <a:spcBef>
                          <a:spcPts val="0"/>
                        </a:spcBef>
                        <a:spcAft>
                          <a:spcPts val="0"/>
                        </a:spcAft>
                        <a:buNone/>
                      </a:pPr>
                      <a:r>
                        <a:rPr lang="en-US" sz="1800"/>
                        <a:t>High Rate Information Transmission/ Emergency Managers Weather Information Network </a:t>
                      </a:r>
                      <a:endParaRPr sz="1800"/>
                    </a:p>
                  </a:txBody>
                  <a:tcPr marL="137150" marR="137150" marT="137150" marB="137150" anchor="ctr"/>
                </a:tc>
                <a:extLst>
                  <a:ext uri="{0D108BD9-81ED-4DB2-BD59-A6C34878D82A}">
                    <a16:rowId xmlns:a16="http://schemas.microsoft.com/office/drawing/2014/main" val="10002"/>
                  </a:ext>
                </a:extLst>
              </a:tr>
              <a:tr h="552925">
                <a:tc>
                  <a:txBody>
                    <a:bodyPr/>
                    <a:lstStyle/>
                    <a:p>
                      <a:pPr marL="0" marR="0" lvl="0" indent="0" algn="l" rtl="0">
                        <a:spcBef>
                          <a:spcPts val="0"/>
                        </a:spcBef>
                        <a:spcAft>
                          <a:spcPts val="0"/>
                        </a:spcAft>
                        <a:buNone/>
                      </a:pPr>
                      <a:r>
                        <a:rPr lang="en-US" sz="1800"/>
                        <a:t>PDA</a:t>
                      </a:r>
                      <a:endParaRPr sz="1800"/>
                    </a:p>
                  </a:txBody>
                  <a:tcPr marL="137150" marR="137150" marT="137150" marB="137150" anchor="ctr"/>
                </a:tc>
                <a:tc>
                  <a:txBody>
                    <a:bodyPr/>
                    <a:lstStyle/>
                    <a:p>
                      <a:pPr marL="0" marR="0" lvl="0" indent="0" algn="l" rtl="0">
                        <a:spcBef>
                          <a:spcPts val="0"/>
                        </a:spcBef>
                        <a:spcAft>
                          <a:spcPts val="0"/>
                        </a:spcAft>
                        <a:buNone/>
                      </a:pPr>
                      <a:r>
                        <a:rPr lang="en-US" sz="1800"/>
                        <a:t>Product Distribution and Access</a:t>
                      </a:r>
                      <a:endParaRPr sz="1800"/>
                    </a:p>
                  </a:txBody>
                  <a:tcPr marL="137150" marR="137150" marT="137150" marB="137150" anchor="ctr"/>
                </a:tc>
                <a:extLst>
                  <a:ext uri="{0D108BD9-81ED-4DB2-BD59-A6C34878D82A}">
                    <a16:rowId xmlns:a16="http://schemas.microsoft.com/office/drawing/2014/main" val="10003"/>
                  </a:ext>
                </a:extLst>
              </a:tr>
              <a:tr h="843925">
                <a:tc>
                  <a:txBody>
                    <a:bodyPr/>
                    <a:lstStyle/>
                    <a:p>
                      <a:pPr marL="0" marR="0" lvl="0" indent="0" algn="l" rtl="0">
                        <a:spcBef>
                          <a:spcPts val="0"/>
                        </a:spcBef>
                        <a:spcAft>
                          <a:spcPts val="0"/>
                        </a:spcAft>
                        <a:buNone/>
                      </a:pPr>
                      <a:r>
                        <a:rPr lang="en-US" sz="1800"/>
                        <a:t>CLASS</a:t>
                      </a:r>
                      <a:endParaRPr sz="1800"/>
                    </a:p>
                  </a:txBody>
                  <a:tcPr marL="137150" marR="137150" marT="137150" marB="137150" anchor="ctr"/>
                </a:tc>
                <a:tc>
                  <a:txBody>
                    <a:bodyPr/>
                    <a:lstStyle/>
                    <a:p>
                      <a:pPr marL="0" marR="0" lvl="0" indent="0" algn="l" rtl="0">
                        <a:spcBef>
                          <a:spcPts val="0"/>
                        </a:spcBef>
                        <a:spcAft>
                          <a:spcPts val="0"/>
                        </a:spcAft>
                        <a:buNone/>
                      </a:pPr>
                      <a:r>
                        <a:rPr lang="en-US" sz="1800"/>
                        <a:t>Comprehensive Large Array-data Stewardship System</a:t>
                      </a:r>
                      <a:endParaRPr sz="1800"/>
                    </a:p>
                  </a:txBody>
                  <a:tcPr marL="137150" marR="137150" marT="137150" marB="137150" anchor="ctr"/>
                </a:tc>
                <a:extLst>
                  <a:ext uri="{0D108BD9-81ED-4DB2-BD59-A6C34878D82A}">
                    <a16:rowId xmlns:a16="http://schemas.microsoft.com/office/drawing/2014/main" val="10004"/>
                  </a:ext>
                </a:extLst>
              </a:tr>
              <a:tr h="552925">
                <a:tc>
                  <a:txBody>
                    <a:bodyPr/>
                    <a:lstStyle/>
                    <a:p>
                      <a:pPr marL="0" marR="0" lvl="0" indent="0" algn="l" rtl="0">
                        <a:spcBef>
                          <a:spcPts val="0"/>
                        </a:spcBef>
                        <a:spcAft>
                          <a:spcPts val="0"/>
                        </a:spcAft>
                        <a:buNone/>
                      </a:pPr>
                      <a:r>
                        <a:rPr lang="en-US" sz="1800"/>
                        <a:t>GNC-A</a:t>
                      </a:r>
                      <a:endParaRPr sz="1800"/>
                    </a:p>
                  </a:txBody>
                  <a:tcPr marL="137150" marR="137150" marT="137150" marB="137150" anchor="ctr"/>
                </a:tc>
                <a:tc>
                  <a:txBody>
                    <a:bodyPr/>
                    <a:lstStyle/>
                    <a:p>
                      <a:pPr marL="0" marR="0" lvl="0" indent="0" algn="l" rtl="0">
                        <a:spcBef>
                          <a:spcPts val="0"/>
                        </a:spcBef>
                        <a:spcAft>
                          <a:spcPts val="0"/>
                        </a:spcAft>
                        <a:buNone/>
                      </a:pPr>
                      <a:r>
                        <a:rPr lang="en-US" sz="1800"/>
                        <a:t>GEONETCast Americas</a:t>
                      </a:r>
                      <a:endParaRPr sz="1800"/>
                    </a:p>
                  </a:txBody>
                  <a:tcPr marL="137150" marR="137150" marT="137150" marB="137150" anchor="ctr"/>
                </a:tc>
                <a:extLst>
                  <a:ext uri="{0D108BD9-81ED-4DB2-BD59-A6C34878D82A}">
                    <a16:rowId xmlns:a16="http://schemas.microsoft.com/office/drawing/2014/main" val="10005"/>
                  </a:ext>
                </a:extLst>
              </a:tr>
              <a:tr h="552925">
                <a:tc>
                  <a:txBody>
                    <a:bodyPr/>
                    <a:lstStyle/>
                    <a:p>
                      <a:pPr marL="0" marR="0" lvl="0" indent="0" algn="l" rtl="0">
                        <a:spcBef>
                          <a:spcPts val="0"/>
                        </a:spcBef>
                        <a:spcAft>
                          <a:spcPts val="0"/>
                        </a:spcAft>
                        <a:buNone/>
                      </a:pPr>
                      <a:r>
                        <a:rPr lang="en-US" sz="1800"/>
                        <a:t>Websites</a:t>
                      </a:r>
                      <a:endParaRPr sz="1800"/>
                    </a:p>
                  </a:txBody>
                  <a:tcPr marL="137150" marR="137150" marT="137150" marB="137150" anchor="ctr"/>
                </a:tc>
                <a:tc>
                  <a:txBody>
                    <a:bodyPr/>
                    <a:lstStyle/>
                    <a:p>
                      <a:pPr marL="0" marR="0" lvl="0" indent="0" algn="l" rtl="0">
                        <a:spcBef>
                          <a:spcPts val="0"/>
                        </a:spcBef>
                        <a:spcAft>
                          <a:spcPts val="0"/>
                        </a:spcAft>
                        <a:buNone/>
                      </a:pPr>
                      <a:r>
                        <a:rPr lang="en-US" sz="1800"/>
                        <a:t>Websites on the Internet</a:t>
                      </a:r>
                      <a:endParaRPr sz="1800"/>
                    </a:p>
                  </a:txBody>
                  <a:tcPr marL="137150" marR="137150" marT="137150" marB="137150" anchor="ctr"/>
                </a:tc>
                <a:extLst>
                  <a:ext uri="{0D108BD9-81ED-4DB2-BD59-A6C34878D82A}">
                    <a16:rowId xmlns:a16="http://schemas.microsoft.com/office/drawing/2014/main" val="10006"/>
                  </a:ext>
                </a:extLst>
              </a:tr>
              <a:tr h="552925">
                <a:tc>
                  <a:txBody>
                    <a:bodyPr/>
                    <a:lstStyle/>
                    <a:p>
                      <a:pPr marL="0" marR="0" lvl="0" indent="0" algn="l" rtl="0">
                        <a:spcBef>
                          <a:spcPts val="0"/>
                        </a:spcBef>
                        <a:spcAft>
                          <a:spcPts val="0"/>
                        </a:spcAft>
                        <a:buNone/>
                      </a:pPr>
                      <a:r>
                        <a:rPr lang="en-US" sz="1800"/>
                        <a:t>BDP</a:t>
                      </a:r>
                      <a:endParaRPr sz="1800"/>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000"/>
                        <a:buFont typeface="Calibri"/>
                        <a:buNone/>
                      </a:pPr>
                      <a:r>
                        <a:rPr lang="en-US" sz="1800"/>
                        <a:t>Big Data Project</a:t>
                      </a:r>
                      <a:endParaRPr sz="1800"/>
                    </a:p>
                  </a:txBody>
                  <a:tcPr marL="137150" marR="137150" marT="137150" marB="137150" anchor="ctr"/>
                </a:tc>
                <a:extLst>
                  <a:ext uri="{0D108BD9-81ED-4DB2-BD59-A6C34878D82A}">
                    <a16:rowId xmlns:a16="http://schemas.microsoft.com/office/drawing/2014/main" val="10007"/>
                  </a:ext>
                </a:extLst>
              </a:tr>
              <a:tr h="552925">
                <a:tc>
                  <a:txBody>
                    <a:bodyPr/>
                    <a:lstStyle/>
                    <a:p>
                      <a:pPr marL="0" marR="0" lvl="0" indent="0" algn="l" rtl="0">
                        <a:spcBef>
                          <a:spcPts val="0"/>
                        </a:spcBef>
                        <a:spcAft>
                          <a:spcPts val="0"/>
                        </a:spcAft>
                        <a:buNone/>
                      </a:pPr>
                      <a:r>
                        <a:rPr lang="en-US" sz="1800"/>
                        <a:t>NOAAPort</a:t>
                      </a:r>
                      <a:endParaRPr sz="1800"/>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000"/>
                        <a:buFont typeface="Calibri"/>
                        <a:buNone/>
                      </a:pPr>
                      <a:r>
                        <a:rPr lang="en-US" sz="1800"/>
                        <a:t>NWS Satellite Broadcast Network</a:t>
                      </a:r>
                      <a:endParaRPr sz="1800"/>
                    </a:p>
                  </a:txBody>
                  <a:tcPr marL="137150" marR="137150" marT="137150" marB="137150" anchor="ct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1600200" y="0"/>
            <a:ext cx="75438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960"/>
              <a:buFont typeface="Calibri"/>
              <a:buNone/>
            </a:pPr>
            <a:r>
              <a:rPr lang="en-US" sz="2960"/>
              <a:t>GOES-R Series Ground Systems Architecture</a:t>
            </a:r>
            <a:endParaRPr/>
          </a:p>
        </p:txBody>
      </p:sp>
      <p:sp>
        <p:nvSpPr>
          <p:cNvPr id="233" name="Google Shape;233;p33"/>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234" name="Google Shape;234;p33"/>
          <p:cNvSpPr txBox="1"/>
          <p:nvPr/>
        </p:nvSpPr>
        <p:spPr>
          <a:xfrm>
            <a:off x="2499483" y="936485"/>
            <a:ext cx="5330100" cy="64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1687" b="1">
                <a:solidFill>
                  <a:srgbClr val="000000"/>
                </a:solidFill>
                <a:latin typeface="Calibri"/>
                <a:ea typeface="Calibri"/>
                <a:cs typeface="Calibri"/>
                <a:sym typeface="Calibri"/>
              </a:rPr>
              <a:t>GRB Data Flow</a:t>
            </a:r>
            <a:endParaRPr sz="1687" b="1">
              <a:solidFill>
                <a:srgbClr val="000000"/>
              </a:solidFill>
              <a:latin typeface="Calibri"/>
              <a:ea typeface="Calibri"/>
              <a:cs typeface="Calibri"/>
              <a:sym typeface="Calibri"/>
            </a:endParaRPr>
          </a:p>
        </p:txBody>
      </p:sp>
      <p:pic>
        <p:nvPicPr>
          <p:cNvPr id="235" name="Google Shape;235;p33"/>
          <p:cNvPicPr preferRelativeResize="0"/>
          <p:nvPr/>
        </p:nvPicPr>
        <p:blipFill rotWithShape="1">
          <a:blip r:embed="rId3">
            <a:alphaModFix/>
          </a:blip>
          <a:srcRect/>
          <a:stretch/>
        </p:blipFill>
        <p:spPr>
          <a:xfrm>
            <a:off x="-19437" y="947606"/>
            <a:ext cx="9163438" cy="5143500"/>
          </a:xfrm>
          <a:prstGeom prst="rect">
            <a:avLst/>
          </a:prstGeom>
          <a:noFill/>
          <a:ln>
            <a:noFill/>
          </a:ln>
        </p:spPr>
      </p:pic>
      <p:pic>
        <p:nvPicPr>
          <p:cNvPr id="236" name="Google Shape;236;p33"/>
          <p:cNvPicPr preferRelativeResize="0"/>
          <p:nvPr/>
        </p:nvPicPr>
        <p:blipFill rotWithShape="1">
          <a:blip r:embed="rId4">
            <a:alphaModFix/>
          </a:blip>
          <a:srcRect/>
          <a:stretch/>
        </p:blipFill>
        <p:spPr>
          <a:xfrm>
            <a:off x="844551" y="2669274"/>
            <a:ext cx="1205302" cy="906989"/>
          </a:xfrm>
          <a:prstGeom prst="rect">
            <a:avLst/>
          </a:prstGeom>
          <a:noFill/>
          <a:ln w="19050" cap="flat" cmpd="sng">
            <a:solidFill>
              <a:srgbClr val="FDBE24"/>
            </a:solidFill>
            <a:prstDash val="solid"/>
            <a:round/>
            <a:headEnd type="none" w="sm" len="sm"/>
            <a:tailEnd type="none" w="sm" len="sm"/>
          </a:ln>
        </p:spPr>
      </p:pic>
      <p:sp>
        <p:nvSpPr>
          <p:cNvPr id="237" name="Google Shape;237;p33"/>
          <p:cNvSpPr txBox="1"/>
          <p:nvPr/>
        </p:nvSpPr>
        <p:spPr>
          <a:xfrm>
            <a:off x="772304" y="2351218"/>
            <a:ext cx="13671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FFAB17"/>
                </a:solidFill>
                <a:latin typeface="Arial"/>
                <a:ea typeface="Arial"/>
                <a:cs typeface="Arial"/>
                <a:sym typeface="Arial"/>
              </a:rPr>
              <a:t>Consolidated Backup (CBU) </a:t>
            </a:r>
            <a:r>
              <a:rPr lang="en-US" sz="675">
                <a:solidFill>
                  <a:srgbClr val="FFAB17"/>
                </a:solidFill>
                <a:latin typeface="Arial"/>
                <a:ea typeface="Arial"/>
                <a:cs typeface="Arial"/>
                <a:sym typeface="Arial"/>
              </a:rPr>
              <a:t>Fairmont, WV</a:t>
            </a:r>
            <a:endParaRPr/>
          </a:p>
        </p:txBody>
      </p:sp>
      <p:pic>
        <p:nvPicPr>
          <p:cNvPr id="238" name="Google Shape;238;p33"/>
          <p:cNvPicPr preferRelativeResize="0"/>
          <p:nvPr/>
        </p:nvPicPr>
        <p:blipFill rotWithShape="1">
          <a:blip r:embed="rId5">
            <a:alphaModFix/>
          </a:blip>
          <a:srcRect/>
          <a:stretch/>
        </p:blipFill>
        <p:spPr>
          <a:xfrm>
            <a:off x="5751873" y="4360818"/>
            <a:ext cx="1476137" cy="810215"/>
          </a:xfrm>
          <a:prstGeom prst="rect">
            <a:avLst/>
          </a:prstGeom>
          <a:noFill/>
          <a:ln w="19050" cap="flat" cmpd="sng">
            <a:solidFill>
              <a:srgbClr val="FED174"/>
            </a:solidFill>
            <a:prstDash val="solid"/>
            <a:round/>
            <a:headEnd type="none" w="sm" len="sm"/>
            <a:tailEnd type="none" w="sm" len="sm"/>
          </a:ln>
          <a:effectLst>
            <a:outerShdw blurRad="292100" dist="139700" dir="2700000" algn="tl" rotWithShape="0">
              <a:srgbClr val="333333">
                <a:alpha val="64709"/>
              </a:srgbClr>
            </a:outerShdw>
          </a:effectLst>
        </p:spPr>
      </p:pic>
      <p:sp>
        <p:nvSpPr>
          <p:cNvPr id="239" name="Google Shape;239;p33"/>
          <p:cNvSpPr txBox="1"/>
          <p:nvPr/>
        </p:nvSpPr>
        <p:spPr>
          <a:xfrm>
            <a:off x="5891218" y="5212486"/>
            <a:ext cx="1700700" cy="40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75" b="1">
                <a:solidFill>
                  <a:srgbClr val="FFAB17"/>
                </a:solidFill>
                <a:latin typeface="Arial"/>
                <a:ea typeface="Arial"/>
                <a:cs typeface="Arial"/>
                <a:sym typeface="Arial"/>
              </a:rPr>
              <a:t>Wallops Command and</a:t>
            </a:r>
            <a:endParaRPr/>
          </a:p>
          <a:p>
            <a:pPr marL="0" marR="0" lvl="0" indent="0" algn="ctr" rtl="0">
              <a:spcBef>
                <a:spcPts val="0"/>
              </a:spcBef>
              <a:spcAft>
                <a:spcPts val="0"/>
              </a:spcAft>
              <a:buNone/>
            </a:pPr>
            <a:r>
              <a:rPr lang="en-US" sz="675" b="1">
                <a:solidFill>
                  <a:srgbClr val="FFAB17"/>
                </a:solidFill>
                <a:latin typeface="Arial"/>
                <a:ea typeface="Arial"/>
                <a:cs typeface="Arial"/>
                <a:sym typeface="Arial"/>
              </a:rPr>
              <a:t>Data Acquisition Station (WCDAS)</a:t>
            </a:r>
            <a:endParaRPr sz="675">
              <a:solidFill>
                <a:srgbClr val="FFAB17"/>
              </a:solidFill>
              <a:latin typeface="Arial"/>
              <a:ea typeface="Arial"/>
              <a:cs typeface="Arial"/>
              <a:sym typeface="Arial"/>
            </a:endParaRPr>
          </a:p>
          <a:p>
            <a:pPr marL="0" marR="0" lvl="0" indent="0" algn="ctr" rtl="0">
              <a:spcBef>
                <a:spcPts val="0"/>
              </a:spcBef>
              <a:spcAft>
                <a:spcPts val="0"/>
              </a:spcAft>
              <a:buNone/>
            </a:pPr>
            <a:r>
              <a:rPr lang="en-US" sz="675">
                <a:solidFill>
                  <a:srgbClr val="FFAB17"/>
                </a:solidFill>
                <a:latin typeface="Arial"/>
                <a:ea typeface="Arial"/>
                <a:cs typeface="Arial"/>
                <a:sym typeface="Arial"/>
              </a:rPr>
              <a:t>Wallops, VA</a:t>
            </a:r>
            <a:endParaRPr/>
          </a:p>
        </p:txBody>
      </p:sp>
      <p:sp>
        <p:nvSpPr>
          <p:cNvPr id="240" name="Google Shape;240;p33"/>
          <p:cNvSpPr txBox="1"/>
          <p:nvPr/>
        </p:nvSpPr>
        <p:spPr>
          <a:xfrm>
            <a:off x="4920143" y="1505793"/>
            <a:ext cx="8001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GOES-East</a:t>
            </a:r>
            <a:endParaRPr/>
          </a:p>
          <a:p>
            <a:pPr marL="0" marR="0" lvl="0" indent="0" algn="ctr" rtl="0">
              <a:spcBef>
                <a:spcPts val="0"/>
              </a:spcBef>
              <a:spcAft>
                <a:spcPts val="0"/>
              </a:spcAft>
              <a:buNone/>
            </a:pPr>
            <a:r>
              <a:rPr lang="en-US" sz="900">
                <a:solidFill>
                  <a:srgbClr val="FFFFFF"/>
                </a:solidFill>
                <a:latin typeface="Arial"/>
                <a:ea typeface="Arial"/>
                <a:cs typeface="Arial"/>
                <a:sym typeface="Arial"/>
              </a:rPr>
              <a:t>75.2° West</a:t>
            </a:r>
            <a:endParaRPr/>
          </a:p>
        </p:txBody>
      </p:sp>
      <p:sp>
        <p:nvSpPr>
          <p:cNvPr id="241" name="Google Shape;241;p33"/>
          <p:cNvSpPr txBox="1"/>
          <p:nvPr/>
        </p:nvSpPr>
        <p:spPr>
          <a:xfrm>
            <a:off x="1433387" y="1488767"/>
            <a:ext cx="1003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rgbClr val="FFFFFF"/>
                </a:solidFill>
                <a:latin typeface="Arial"/>
                <a:ea typeface="Arial"/>
                <a:cs typeface="Arial"/>
                <a:sym typeface="Arial"/>
              </a:rPr>
              <a:t>GOES-</a:t>
            </a:r>
            <a:r>
              <a:rPr lang="en-US" sz="900" b="1">
                <a:solidFill>
                  <a:srgbClr val="FFFFFF"/>
                </a:solidFill>
              </a:rPr>
              <a:t>West</a:t>
            </a:r>
            <a:endParaRPr/>
          </a:p>
          <a:p>
            <a:pPr marL="0" marR="0" lvl="0" indent="0" algn="ctr" rtl="0">
              <a:spcBef>
                <a:spcPts val="0"/>
              </a:spcBef>
              <a:spcAft>
                <a:spcPts val="0"/>
              </a:spcAft>
              <a:buNone/>
            </a:pPr>
            <a:r>
              <a:rPr lang="en-US" sz="900">
                <a:solidFill>
                  <a:srgbClr val="FFFFFF"/>
                </a:solidFill>
                <a:latin typeface="Arial"/>
                <a:ea typeface="Arial"/>
                <a:cs typeface="Arial"/>
                <a:sym typeface="Arial"/>
              </a:rPr>
              <a:t>137.2° West</a:t>
            </a:r>
            <a:endParaRPr/>
          </a:p>
        </p:txBody>
      </p:sp>
      <p:sp>
        <p:nvSpPr>
          <p:cNvPr id="242" name="Google Shape;242;p33"/>
          <p:cNvSpPr txBox="1"/>
          <p:nvPr/>
        </p:nvSpPr>
        <p:spPr>
          <a:xfrm>
            <a:off x="8017866" y="2438587"/>
            <a:ext cx="805800" cy="40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FDB218"/>
                </a:solidFill>
                <a:latin typeface="Arial"/>
                <a:ea typeface="Arial"/>
                <a:cs typeface="Arial"/>
                <a:sym typeface="Arial"/>
              </a:rPr>
              <a:t>Direct Broadcast Community</a:t>
            </a:r>
            <a:endParaRPr/>
          </a:p>
        </p:txBody>
      </p:sp>
      <p:cxnSp>
        <p:nvCxnSpPr>
          <p:cNvPr id="243" name="Google Shape;243;p33"/>
          <p:cNvCxnSpPr/>
          <p:nvPr/>
        </p:nvCxnSpPr>
        <p:spPr>
          <a:xfrm>
            <a:off x="6204631" y="2048551"/>
            <a:ext cx="1820700" cy="8592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pic>
        <p:nvPicPr>
          <p:cNvPr id="244" name="Google Shape;244;p33" descr="image14.png"/>
          <p:cNvPicPr preferRelativeResize="0"/>
          <p:nvPr/>
        </p:nvPicPr>
        <p:blipFill rotWithShape="1">
          <a:blip r:embed="rId6">
            <a:alphaModFix/>
          </a:blip>
          <a:srcRect/>
          <a:stretch/>
        </p:blipFill>
        <p:spPr>
          <a:xfrm>
            <a:off x="3507215" y="2835105"/>
            <a:ext cx="1519040" cy="842427"/>
          </a:xfrm>
          <a:prstGeom prst="rect">
            <a:avLst/>
          </a:prstGeom>
          <a:noFill/>
          <a:ln>
            <a:noFill/>
          </a:ln>
        </p:spPr>
      </p:pic>
      <p:pic>
        <p:nvPicPr>
          <p:cNvPr id="245" name="Google Shape;245;p33"/>
          <p:cNvPicPr preferRelativeResize="0"/>
          <p:nvPr/>
        </p:nvPicPr>
        <p:blipFill rotWithShape="1">
          <a:blip r:embed="rId7">
            <a:alphaModFix/>
          </a:blip>
          <a:srcRect/>
          <a:stretch/>
        </p:blipFill>
        <p:spPr>
          <a:xfrm>
            <a:off x="2309488" y="1445985"/>
            <a:ext cx="1458445" cy="840100"/>
          </a:xfrm>
          <a:prstGeom prst="rect">
            <a:avLst/>
          </a:prstGeom>
          <a:noFill/>
          <a:ln>
            <a:noFill/>
          </a:ln>
        </p:spPr>
      </p:pic>
      <p:pic>
        <p:nvPicPr>
          <p:cNvPr id="246" name="Google Shape;246;p33"/>
          <p:cNvPicPr preferRelativeResize="0"/>
          <p:nvPr/>
        </p:nvPicPr>
        <p:blipFill rotWithShape="1">
          <a:blip r:embed="rId7">
            <a:alphaModFix/>
          </a:blip>
          <a:srcRect/>
          <a:stretch/>
        </p:blipFill>
        <p:spPr>
          <a:xfrm>
            <a:off x="5755656" y="1327381"/>
            <a:ext cx="1458445" cy="840100"/>
          </a:xfrm>
          <a:prstGeom prst="rect">
            <a:avLst/>
          </a:prstGeom>
          <a:noFill/>
          <a:ln>
            <a:noFill/>
          </a:ln>
        </p:spPr>
      </p:pic>
      <p:pic>
        <p:nvPicPr>
          <p:cNvPr id="247" name="Google Shape;247;p33"/>
          <p:cNvPicPr preferRelativeResize="0"/>
          <p:nvPr/>
        </p:nvPicPr>
        <p:blipFill rotWithShape="1">
          <a:blip r:embed="rId8">
            <a:alphaModFix/>
          </a:blip>
          <a:srcRect/>
          <a:stretch/>
        </p:blipFill>
        <p:spPr>
          <a:xfrm>
            <a:off x="8049474" y="2907711"/>
            <a:ext cx="593783" cy="360168"/>
          </a:xfrm>
          <a:prstGeom prst="rect">
            <a:avLst/>
          </a:prstGeom>
          <a:noFill/>
          <a:ln>
            <a:noFill/>
          </a:ln>
        </p:spPr>
      </p:pic>
      <p:sp>
        <p:nvSpPr>
          <p:cNvPr id="248" name="Google Shape;248;p33"/>
          <p:cNvSpPr txBox="1"/>
          <p:nvPr/>
        </p:nvSpPr>
        <p:spPr>
          <a:xfrm rot="-2566225">
            <a:off x="4950738" y="2580745"/>
            <a:ext cx="398049" cy="2080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1" b="1">
                <a:solidFill>
                  <a:srgbClr val="0000FF"/>
                </a:solidFill>
                <a:latin typeface="Arial"/>
                <a:ea typeface="Arial"/>
                <a:cs typeface="Arial"/>
                <a:sym typeface="Arial"/>
              </a:rPr>
              <a:t>GRB</a:t>
            </a:r>
            <a:endParaRPr/>
          </a:p>
        </p:txBody>
      </p:sp>
      <p:sp>
        <p:nvSpPr>
          <p:cNvPr id="249" name="Google Shape;249;p33"/>
          <p:cNvSpPr txBox="1"/>
          <p:nvPr/>
        </p:nvSpPr>
        <p:spPr>
          <a:xfrm rot="1576714">
            <a:off x="6537555" y="2288362"/>
            <a:ext cx="1207492" cy="2078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1" b="1">
                <a:solidFill>
                  <a:srgbClr val="0000FF"/>
                </a:solidFill>
                <a:latin typeface="Arial"/>
                <a:ea typeface="Arial"/>
                <a:cs typeface="Arial"/>
                <a:sym typeface="Arial"/>
              </a:rPr>
              <a:t>GRB and HRIT/EMWIN</a:t>
            </a:r>
            <a:endParaRPr/>
          </a:p>
        </p:txBody>
      </p:sp>
      <p:cxnSp>
        <p:nvCxnSpPr>
          <p:cNvPr id="250" name="Google Shape;250;p33"/>
          <p:cNvCxnSpPr/>
          <p:nvPr/>
        </p:nvCxnSpPr>
        <p:spPr>
          <a:xfrm flipH="1">
            <a:off x="2077049" y="2040066"/>
            <a:ext cx="3583200" cy="809100"/>
          </a:xfrm>
          <a:prstGeom prst="straightConnector1">
            <a:avLst/>
          </a:prstGeom>
          <a:noFill/>
          <a:ln w="38100" cap="flat" cmpd="sng">
            <a:solidFill>
              <a:srgbClr val="FFFF00"/>
            </a:solidFill>
            <a:prstDash val="solid"/>
            <a:round/>
            <a:headEnd type="triangle" w="med" len="med"/>
            <a:tailEnd type="none" w="sm" len="sm"/>
          </a:ln>
          <a:effectLst>
            <a:outerShdw blurRad="40000" dist="20000" dir="5400000" rotWithShape="0">
              <a:srgbClr val="000000">
                <a:alpha val="37650"/>
              </a:srgbClr>
            </a:outerShdw>
          </a:effectLst>
        </p:spPr>
      </p:cxnSp>
      <p:sp>
        <p:nvSpPr>
          <p:cNvPr id="251" name="Google Shape;251;p33"/>
          <p:cNvSpPr txBox="1"/>
          <p:nvPr/>
        </p:nvSpPr>
        <p:spPr>
          <a:xfrm rot="-783270">
            <a:off x="2429159" y="2308831"/>
            <a:ext cx="2581928" cy="1961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Command &amp; Control, Mission Data, GRB, and HRIT/EMWIN</a:t>
            </a:r>
            <a:endParaRPr/>
          </a:p>
        </p:txBody>
      </p:sp>
      <p:pic>
        <p:nvPicPr>
          <p:cNvPr id="252" name="Google Shape;252;p33"/>
          <p:cNvPicPr preferRelativeResize="0"/>
          <p:nvPr/>
        </p:nvPicPr>
        <p:blipFill rotWithShape="1">
          <a:blip r:embed="rId9">
            <a:alphaModFix/>
          </a:blip>
          <a:srcRect/>
          <a:stretch/>
        </p:blipFill>
        <p:spPr>
          <a:xfrm>
            <a:off x="4126623" y="1348812"/>
            <a:ext cx="485939" cy="279912"/>
          </a:xfrm>
          <a:prstGeom prst="rect">
            <a:avLst/>
          </a:prstGeom>
          <a:noFill/>
          <a:ln>
            <a:noFill/>
          </a:ln>
        </p:spPr>
      </p:pic>
      <p:sp>
        <p:nvSpPr>
          <p:cNvPr id="253" name="Google Shape;253;p33"/>
          <p:cNvSpPr txBox="1"/>
          <p:nvPr/>
        </p:nvSpPr>
        <p:spPr>
          <a:xfrm>
            <a:off x="3785404" y="1602255"/>
            <a:ext cx="893400" cy="28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19" b="1">
                <a:solidFill>
                  <a:srgbClr val="FFFFFF"/>
                </a:solidFill>
                <a:latin typeface="Arial"/>
                <a:ea typeface="Arial"/>
                <a:cs typeface="Arial"/>
                <a:sym typeface="Arial"/>
              </a:rPr>
              <a:t>GOES Storage</a:t>
            </a:r>
            <a:endParaRPr/>
          </a:p>
          <a:p>
            <a:pPr marL="0" marR="0" lvl="0" indent="0" algn="ctr" rtl="0">
              <a:spcBef>
                <a:spcPts val="0"/>
              </a:spcBef>
              <a:spcAft>
                <a:spcPts val="0"/>
              </a:spcAft>
              <a:buNone/>
            </a:pPr>
            <a:r>
              <a:rPr lang="en-US" sz="619">
                <a:solidFill>
                  <a:srgbClr val="FFFFFF"/>
                </a:solidFill>
                <a:latin typeface="Arial"/>
                <a:ea typeface="Arial"/>
                <a:cs typeface="Arial"/>
                <a:sym typeface="Arial"/>
              </a:rPr>
              <a:t>105° West</a:t>
            </a:r>
            <a:endParaRPr/>
          </a:p>
        </p:txBody>
      </p:sp>
      <p:cxnSp>
        <p:nvCxnSpPr>
          <p:cNvPr id="254" name="Google Shape;254;p33"/>
          <p:cNvCxnSpPr/>
          <p:nvPr/>
        </p:nvCxnSpPr>
        <p:spPr>
          <a:xfrm flipH="1">
            <a:off x="2067621" y="2144640"/>
            <a:ext cx="3555900" cy="10011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sp>
        <p:nvSpPr>
          <p:cNvPr id="255" name="Google Shape;255;p33"/>
          <p:cNvSpPr txBox="1"/>
          <p:nvPr/>
        </p:nvSpPr>
        <p:spPr>
          <a:xfrm rot="-1337180">
            <a:off x="2989021" y="2691994"/>
            <a:ext cx="1744299" cy="1961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Instrument and Telemtry Data</a:t>
            </a:r>
            <a:endParaRPr/>
          </a:p>
        </p:txBody>
      </p:sp>
      <p:sp>
        <p:nvSpPr>
          <p:cNvPr id="256" name="Google Shape;256;p33"/>
          <p:cNvSpPr txBox="1"/>
          <p:nvPr/>
        </p:nvSpPr>
        <p:spPr>
          <a:xfrm rot="5400000" flipH="1">
            <a:off x="5146996" y="3504709"/>
            <a:ext cx="15354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Instrument and Telemtry  Data</a:t>
            </a:r>
            <a:endParaRPr/>
          </a:p>
        </p:txBody>
      </p:sp>
      <p:cxnSp>
        <p:nvCxnSpPr>
          <p:cNvPr id="257" name="Google Shape;257;p33"/>
          <p:cNvCxnSpPr/>
          <p:nvPr/>
        </p:nvCxnSpPr>
        <p:spPr>
          <a:xfrm flipH="1">
            <a:off x="5837095" y="2234605"/>
            <a:ext cx="3000" cy="20817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sp>
        <p:nvSpPr>
          <p:cNvPr id="258" name="Google Shape;258;p33"/>
          <p:cNvSpPr/>
          <p:nvPr/>
        </p:nvSpPr>
        <p:spPr>
          <a:xfrm>
            <a:off x="3189780" y="4177405"/>
            <a:ext cx="488700" cy="217800"/>
          </a:xfrm>
          <a:prstGeom prst="rect">
            <a:avLst/>
          </a:prstGeom>
          <a:solidFill>
            <a:srgbClr val="FFFD81"/>
          </a:solidFill>
          <a:ln w="19050" cap="flat" cmpd="sng">
            <a:solidFill>
              <a:srgbClr val="000000"/>
            </a:solidFill>
            <a:prstDash val="solid"/>
            <a:round/>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PDA</a:t>
            </a:r>
            <a:endParaRPr/>
          </a:p>
        </p:txBody>
      </p:sp>
      <p:cxnSp>
        <p:nvCxnSpPr>
          <p:cNvPr id="259" name="Google Shape;259;p33"/>
          <p:cNvCxnSpPr/>
          <p:nvPr/>
        </p:nvCxnSpPr>
        <p:spPr>
          <a:xfrm flipH="1">
            <a:off x="3472837" y="3634214"/>
            <a:ext cx="324900" cy="4896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60" name="Google Shape;260;p33"/>
          <p:cNvCxnSpPr/>
          <p:nvPr/>
        </p:nvCxnSpPr>
        <p:spPr>
          <a:xfrm>
            <a:off x="5927213" y="2139557"/>
            <a:ext cx="162600" cy="2209200"/>
          </a:xfrm>
          <a:prstGeom prst="straightConnector1">
            <a:avLst/>
          </a:prstGeom>
          <a:noFill/>
          <a:ln w="38100" cap="flat" cmpd="sng">
            <a:solidFill>
              <a:srgbClr val="FFFF00"/>
            </a:solidFill>
            <a:prstDash val="solid"/>
            <a:round/>
            <a:headEnd type="triangle" w="med" len="med"/>
            <a:tailEnd type="none" w="sm" len="sm"/>
          </a:ln>
          <a:effectLst>
            <a:outerShdw blurRad="40000" dist="20000" dir="5400000" rotWithShape="0">
              <a:srgbClr val="000000">
                <a:alpha val="37650"/>
              </a:srgbClr>
            </a:outerShdw>
          </a:effectLst>
        </p:spPr>
      </p:cxnSp>
      <p:sp>
        <p:nvSpPr>
          <p:cNvPr id="261" name="Google Shape;261;p33"/>
          <p:cNvSpPr/>
          <p:nvPr/>
        </p:nvSpPr>
        <p:spPr>
          <a:xfrm>
            <a:off x="842039" y="4563860"/>
            <a:ext cx="717600" cy="379200"/>
          </a:xfrm>
          <a:prstGeom prst="rect">
            <a:avLst/>
          </a:prstGeom>
          <a:solidFill>
            <a:srgbClr val="FFFD81"/>
          </a:solidFill>
          <a:ln w="19050" cap="flat" cmpd="sng">
            <a:solidFill>
              <a:srgbClr val="000000"/>
            </a:solidFill>
            <a:prstDash val="solid"/>
            <a:round/>
            <a:headEnd type="none" w="sm" len="sm"/>
            <a:tailEnd type="none" w="sm" len="sm"/>
          </a:ln>
        </p:spPr>
        <p:txBody>
          <a:bodyPr spcFirstLastPara="1" wrap="square" lIns="51425" tIns="25700" rIns="51425" bIns="25700" anchor="ctr" anchorCtr="0">
            <a:noAutofit/>
          </a:bodyPr>
          <a:lstStyle/>
          <a:p>
            <a:pPr marL="0" marR="0" lvl="0" indent="0" algn="ctr" rtl="0">
              <a:spcBef>
                <a:spcPts val="0"/>
              </a:spcBef>
              <a:spcAft>
                <a:spcPts val="0"/>
              </a:spcAft>
              <a:buNone/>
            </a:pPr>
            <a:r>
              <a:rPr lang="en-US" sz="900" b="1">
                <a:solidFill>
                  <a:srgbClr val="000000"/>
                </a:solidFill>
                <a:latin typeface="Calibri"/>
                <a:ea typeface="Calibri"/>
                <a:cs typeface="Calibri"/>
                <a:sym typeface="Calibri"/>
              </a:rPr>
              <a:t>AWIPS</a:t>
            </a:r>
            <a:endParaRPr/>
          </a:p>
          <a:p>
            <a:pPr marL="0" marR="0" lvl="0" indent="0" algn="ctr" rtl="0">
              <a:spcBef>
                <a:spcPts val="0"/>
              </a:spcBef>
              <a:spcAft>
                <a:spcPts val="0"/>
              </a:spcAft>
              <a:buNone/>
            </a:pPr>
            <a:r>
              <a:rPr lang="en-US" sz="900" b="1">
                <a:solidFill>
                  <a:srgbClr val="000000"/>
                </a:solidFill>
                <a:latin typeface="Calibri"/>
                <a:ea typeface="Calibri"/>
                <a:cs typeface="Calibri"/>
                <a:sym typeface="Calibri"/>
              </a:rPr>
              <a:t>NCFs</a:t>
            </a:r>
            <a:endParaRPr/>
          </a:p>
        </p:txBody>
      </p:sp>
      <p:pic>
        <p:nvPicPr>
          <p:cNvPr id="262" name="Google Shape;262;p33"/>
          <p:cNvPicPr preferRelativeResize="0"/>
          <p:nvPr/>
        </p:nvPicPr>
        <p:blipFill rotWithShape="1">
          <a:blip r:embed="rId10">
            <a:alphaModFix/>
          </a:blip>
          <a:srcRect l="2781" r="60035"/>
          <a:stretch/>
        </p:blipFill>
        <p:spPr>
          <a:xfrm>
            <a:off x="7677269" y="3478266"/>
            <a:ext cx="661131" cy="195991"/>
          </a:xfrm>
          <a:prstGeom prst="rect">
            <a:avLst/>
          </a:prstGeom>
          <a:noFill/>
          <a:ln>
            <a:noFill/>
          </a:ln>
        </p:spPr>
      </p:pic>
      <p:pic>
        <p:nvPicPr>
          <p:cNvPr id="263" name="Google Shape;263;p33"/>
          <p:cNvPicPr preferRelativeResize="0"/>
          <p:nvPr/>
        </p:nvPicPr>
        <p:blipFill rotWithShape="1">
          <a:blip r:embed="rId11">
            <a:alphaModFix/>
          </a:blip>
          <a:srcRect/>
          <a:stretch/>
        </p:blipFill>
        <p:spPr>
          <a:xfrm>
            <a:off x="3272713" y="4789570"/>
            <a:ext cx="470026" cy="466532"/>
          </a:xfrm>
          <a:prstGeom prst="rect">
            <a:avLst/>
          </a:prstGeom>
          <a:noFill/>
          <a:ln>
            <a:noFill/>
          </a:ln>
        </p:spPr>
      </p:pic>
      <p:pic>
        <p:nvPicPr>
          <p:cNvPr id="264" name="Google Shape;264;p33"/>
          <p:cNvPicPr preferRelativeResize="0"/>
          <p:nvPr/>
        </p:nvPicPr>
        <p:blipFill rotWithShape="1">
          <a:blip r:embed="rId12">
            <a:alphaModFix/>
          </a:blip>
          <a:srcRect/>
          <a:stretch/>
        </p:blipFill>
        <p:spPr>
          <a:xfrm>
            <a:off x="3780317" y="5305761"/>
            <a:ext cx="346307" cy="392336"/>
          </a:xfrm>
          <a:prstGeom prst="rect">
            <a:avLst/>
          </a:prstGeom>
          <a:noFill/>
          <a:ln>
            <a:noFill/>
          </a:ln>
        </p:spPr>
      </p:pic>
      <p:grpSp>
        <p:nvGrpSpPr>
          <p:cNvPr id="265" name="Google Shape;265;p33"/>
          <p:cNvGrpSpPr/>
          <p:nvPr/>
        </p:nvGrpSpPr>
        <p:grpSpPr>
          <a:xfrm>
            <a:off x="2005371" y="5107069"/>
            <a:ext cx="590439" cy="570886"/>
            <a:chOff x="5321604" y="2038136"/>
            <a:chExt cx="1566150" cy="1204401"/>
          </a:xfrm>
        </p:grpSpPr>
        <p:pic>
          <p:nvPicPr>
            <p:cNvPr id="266" name="Google Shape;266;p33"/>
            <p:cNvPicPr preferRelativeResize="0"/>
            <p:nvPr/>
          </p:nvPicPr>
          <p:blipFill rotWithShape="1">
            <a:blip r:embed="rId13">
              <a:alphaModFix/>
            </a:blip>
            <a:srcRect/>
            <a:stretch/>
          </p:blipFill>
          <p:spPr>
            <a:xfrm>
              <a:off x="5321604" y="2038136"/>
              <a:ext cx="1370719" cy="1098271"/>
            </a:xfrm>
            <a:prstGeom prst="rect">
              <a:avLst/>
            </a:prstGeom>
            <a:noFill/>
            <a:ln>
              <a:noFill/>
            </a:ln>
          </p:spPr>
        </p:pic>
        <p:sp>
          <p:nvSpPr>
            <p:cNvPr id="267" name="Google Shape;267;p33"/>
            <p:cNvSpPr/>
            <p:nvPr/>
          </p:nvSpPr>
          <p:spPr>
            <a:xfrm>
              <a:off x="5670354" y="2718437"/>
              <a:ext cx="1217400" cy="52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7" b="1">
                  <a:solidFill>
                    <a:srgbClr val="000000"/>
                  </a:solidFill>
                  <a:latin typeface="Calibri"/>
                  <a:ea typeface="Calibri"/>
                  <a:cs typeface="Calibri"/>
                  <a:sym typeface="Calibri"/>
                </a:rPr>
                <a:t>SBN/NOAAPort</a:t>
              </a:r>
              <a:endParaRPr sz="507" b="1">
                <a:solidFill>
                  <a:srgbClr val="FFFFFF"/>
                </a:solidFill>
                <a:latin typeface="Calibri"/>
                <a:ea typeface="Calibri"/>
                <a:cs typeface="Calibri"/>
                <a:sym typeface="Calibri"/>
              </a:endParaRPr>
            </a:p>
          </p:txBody>
        </p:sp>
      </p:grpSp>
      <p:pic>
        <p:nvPicPr>
          <p:cNvPr id="268" name="Google Shape;268;p33"/>
          <p:cNvPicPr preferRelativeResize="0"/>
          <p:nvPr/>
        </p:nvPicPr>
        <p:blipFill rotWithShape="1">
          <a:blip r:embed="rId14">
            <a:alphaModFix/>
          </a:blip>
          <a:srcRect/>
          <a:stretch/>
        </p:blipFill>
        <p:spPr>
          <a:xfrm>
            <a:off x="4532579" y="4088213"/>
            <a:ext cx="344792" cy="409880"/>
          </a:xfrm>
          <a:prstGeom prst="rect">
            <a:avLst/>
          </a:prstGeom>
          <a:noFill/>
          <a:ln>
            <a:noFill/>
          </a:ln>
        </p:spPr>
      </p:pic>
      <p:cxnSp>
        <p:nvCxnSpPr>
          <p:cNvPr id="269" name="Google Shape;269;p33"/>
          <p:cNvCxnSpPr/>
          <p:nvPr/>
        </p:nvCxnSpPr>
        <p:spPr>
          <a:xfrm flipH="1">
            <a:off x="1606585" y="4312117"/>
            <a:ext cx="1475700" cy="4317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0" name="Google Shape;270;p33"/>
          <p:cNvCxnSpPr/>
          <p:nvPr/>
        </p:nvCxnSpPr>
        <p:spPr>
          <a:xfrm>
            <a:off x="1629071" y="4968411"/>
            <a:ext cx="352500" cy="2154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1" name="Google Shape;271;p33"/>
          <p:cNvCxnSpPr/>
          <p:nvPr/>
        </p:nvCxnSpPr>
        <p:spPr>
          <a:xfrm>
            <a:off x="3921150" y="4348822"/>
            <a:ext cx="716700" cy="4137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2" name="Google Shape;272;p33"/>
          <p:cNvCxnSpPr/>
          <p:nvPr/>
        </p:nvCxnSpPr>
        <p:spPr>
          <a:xfrm flipH="1">
            <a:off x="1186347" y="3627927"/>
            <a:ext cx="253800" cy="9207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sp>
        <p:nvSpPr>
          <p:cNvPr id="273" name="Google Shape;273;p33"/>
          <p:cNvSpPr txBox="1"/>
          <p:nvPr/>
        </p:nvSpPr>
        <p:spPr>
          <a:xfrm>
            <a:off x="2352400" y="3786066"/>
            <a:ext cx="6522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FFFFFF"/>
                </a:solidFill>
                <a:latin typeface="Arial"/>
                <a:ea typeface="Arial"/>
                <a:cs typeface="Arial"/>
                <a:sym typeface="Arial"/>
              </a:rPr>
              <a:t>L1B and L2+ Derived Products</a:t>
            </a:r>
            <a:endParaRPr/>
          </a:p>
        </p:txBody>
      </p:sp>
      <p:cxnSp>
        <p:nvCxnSpPr>
          <p:cNvPr id="274" name="Google Shape;274;p33"/>
          <p:cNvCxnSpPr/>
          <p:nvPr/>
        </p:nvCxnSpPr>
        <p:spPr>
          <a:xfrm>
            <a:off x="4904472" y="4364551"/>
            <a:ext cx="266700" cy="1113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5" name="Google Shape;275;p33"/>
          <p:cNvCxnSpPr/>
          <p:nvPr/>
        </p:nvCxnSpPr>
        <p:spPr>
          <a:xfrm flipH="1">
            <a:off x="5957607" y="5180947"/>
            <a:ext cx="11700" cy="701400"/>
          </a:xfrm>
          <a:prstGeom prst="straightConnector1">
            <a:avLst/>
          </a:prstGeom>
          <a:noFill/>
          <a:ln w="38100"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cxnSp>
        <p:nvCxnSpPr>
          <p:cNvPr id="276" name="Google Shape;276;p33"/>
          <p:cNvCxnSpPr/>
          <p:nvPr/>
        </p:nvCxnSpPr>
        <p:spPr>
          <a:xfrm flipH="1">
            <a:off x="1121313" y="5866747"/>
            <a:ext cx="4836300" cy="7200"/>
          </a:xfrm>
          <a:prstGeom prst="straightConnector1">
            <a:avLst/>
          </a:prstGeom>
          <a:noFill/>
          <a:ln w="38100"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cxnSp>
        <p:nvCxnSpPr>
          <p:cNvPr id="277" name="Google Shape;277;p33"/>
          <p:cNvCxnSpPr/>
          <p:nvPr/>
        </p:nvCxnSpPr>
        <p:spPr>
          <a:xfrm rot="10800000" flipH="1">
            <a:off x="1142486" y="4950338"/>
            <a:ext cx="9600" cy="9300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8" name="Google Shape;278;p33"/>
          <p:cNvCxnSpPr/>
          <p:nvPr/>
        </p:nvCxnSpPr>
        <p:spPr>
          <a:xfrm>
            <a:off x="3930977" y="4250730"/>
            <a:ext cx="574200" cy="264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cxnSp>
        <p:nvCxnSpPr>
          <p:cNvPr id="279" name="Google Shape;279;p33"/>
          <p:cNvCxnSpPr/>
          <p:nvPr/>
        </p:nvCxnSpPr>
        <p:spPr>
          <a:xfrm>
            <a:off x="2565085" y="5486957"/>
            <a:ext cx="1170300" cy="375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pic>
        <p:nvPicPr>
          <p:cNvPr id="280" name="Google Shape;280;p33"/>
          <p:cNvPicPr preferRelativeResize="0"/>
          <p:nvPr/>
        </p:nvPicPr>
        <p:blipFill rotWithShape="1">
          <a:blip r:embed="rId12">
            <a:alphaModFix/>
          </a:blip>
          <a:srcRect/>
          <a:stretch/>
        </p:blipFill>
        <p:spPr>
          <a:xfrm>
            <a:off x="5219367" y="4435156"/>
            <a:ext cx="346307" cy="392336"/>
          </a:xfrm>
          <a:prstGeom prst="rect">
            <a:avLst/>
          </a:prstGeom>
          <a:noFill/>
          <a:ln>
            <a:noFill/>
          </a:ln>
        </p:spPr>
      </p:pic>
      <p:sp>
        <p:nvSpPr>
          <p:cNvPr id="281" name="Google Shape;281;p33"/>
          <p:cNvSpPr txBox="1"/>
          <p:nvPr/>
        </p:nvSpPr>
        <p:spPr>
          <a:xfrm>
            <a:off x="5066615" y="4803209"/>
            <a:ext cx="652200" cy="47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19" b="1">
                <a:solidFill>
                  <a:srgbClr val="FFFFFF"/>
                </a:solidFill>
                <a:latin typeface="Arial"/>
                <a:ea typeface="Arial"/>
                <a:cs typeface="Arial"/>
                <a:sym typeface="Arial"/>
              </a:rPr>
              <a:t>Climate Research and Academia</a:t>
            </a:r>
            <a:endParaRPr/>
          </a:p>
        </p:txBody>
      </p:sp>
      <p:cxnSp>
        <p:nvCxnSpPr>
          <p:cNvPr id="282" name="Google Shape;282;p33"/>
          <p:cNvCxnSpPr/>
          <p:nvPr/>
        </p:nvCxnSpPr>
        <p:spPr>
          <a:xfrm>
            <a:off x="3487519" y="4406585"/>
            <a:ext cx="4200" cy="3534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sp>
        <p:nvSpPr>
          <p:cNvPr id="283" name="Google Shape;283;p33"/>
          <p:cNvSpPr txBox="1"/>
          <p:nvPr/>
        </p:nvSpPr>
        <p:spPr>
          <a:xfrm>
            <a:off x="3779414" y="4044373"/>
            <a:ext cx="652200" cy="19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FFFFFF"/>
                </a:solidFill>
                <a:latin typeface="Arial"/>
                <a:ea typeface="Arial"/>
                <a:cs typeface="Arial"/>
                <a:sym typeface="Arial"/>
              </a:rPr>
              <a:t>L1B, L2+</a:t>
            </a:r>
            <a:endParaRPr/>
          </a:p>
        </p:txBody>
      </p:sp>
      <p:cxnSp>
        <p:nvCxnSpPr>
          <p:cNvPr id="284" name="Google Shape;284;p33"/>
          <p:cNvCxnSpPr/>
          <p:nvPr/>
        </p:nvCxnSpPr>
        <p:spPr>
          <a:xfrm rot="10800000" flipH="1">
            <a:off x="2565085" y="5059320"/>
            <a:ext cx="667200" cy="209400"/>
          </a:xfrm>
          <a:prstGeom prst="straightConnector1">
            <a:avLst/>
          </a:prstGeom>
          <a:noFill/>
          <a:ln w="38100" cap="flat" cmpd="sng">
            <a:solidFill>
              <a:srgbClr val="FFFFFF"/>
            </a:solidFill>
            <a:prstDash val="solid"/>
            <a:round/>
            <a:headEnd type="none" w="sm" len="sm"/>
            <a:tailEnd type="triangle" w="lg" len="lg"/>
          </a:ln>
          <a:effectLst>
            <a:outerShdw blurRad="40000" dist="20000" dir="5400000" rotWithShape="0">
              <a:srgbClr val="000000">
                <a:alpha val="37650"/>
              </a:srgbClr>
            </a:outerShdw>
          </a:effectLst>
        </p:spPr>
      </p:cxnSp>
      <p:sp>
        <p:nvSpPr>
          <p:cNvPr id="285" name="Google Shape;285;p33"/>
          <p:cNvSpPr txBox="1"/>
          <p:nvPr/>
        </p:nvSpPr>
        <p:spPr>
          <a:xfrm>
            <a:off x="3992503" y="5484093"/>
            <a:ext cx="735600" cy="28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19" b="1">
                <a:solidFill>
                  <a:srgbClr val="FFFFFF"/>
                </a:solidFill>
                <a:latin typeface="Arial"/>
                <a:ea typeface="Arial"/>
                <a:cs typeface="Arial"/>
                <a:sym typeface="Arial"/>
              </a:rPr>
              <a:t>NOAA Port Community</a:t>
            </a:r>
            <a:endParaRPr/>
          </a:p>
        </p:txBody>
      </p:sp>
      <p:pic>
        <p:nvPicPr>
          <p:cNvPr id="286" name="Google Shape;286;p33"/>
          <p:cNvPicPr preferRelativeResize="0"/>
          <p:nvPr/>
        </p:nvPicPr>
        <p:blipFill rotWithShape="1">
          <a:blip r:embed="rId15">
            <a:alphaModFix/>
          </a:blip>
          <a:srcRect l="64689"/>
          <a:stretch/>
        </p:blipFill>
        <p:spPr>
          <a:xfrm>
            <a:off x="7865832" y="4276855"/>
            <a:ext cx="641720" cy="276339"/>
          </a:xfrm>
          <a:prstGeom prst="rect">
            <a:avLst/>
          </a:prstGeom>
          <a:solidFill>
            <a:srgbClr val="FFFFFF"/>
          </a:solidFill>
          <a:ln>
            <a:noFill/>
          </a:ln>
        </p:spPr>
      </p:pic>
      <p:cxnSp>
        <p:nvCxnSpPr>
          <p:cNvPr id="287" name="Google Shape;287;p33"/>
          <p:cNvCxnSpPr/>
          <p:nvPr/>
        </p:nvCxnSpPr>
        <p:spPr>
          <a:xfrm>
            <a:off x="6107503" y="2079363"/>
            <a:ext cx="1768200" cy="218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88" name="Google Shape;288;p33"/>
          <p:cNvSpPr txBox="1"/>
          <p:nvPr/>
        </p:nvSpPr>
        <p:spPr>
          <a:xfrm rot="3132681">
            <a:off x="6774559" y="3025214"/>
            <a:ext cx="628641" cy="1962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 SARSAT</a:t>
            </a:r>
            <a:endParaRPr/>
          </a:p>
        </p:txBody>
      </p:sp>
      <p:cxnSp>
        <p:nvCxnSpPr>
          <p:cNvPr id="289" name="Google Shape;289;p33"/>
          <p:cNvCxnSpPr>
            <a:endCxn id="238" idx="0"/>
          </p:cNvCxnSpPr>
          <p:nvPr/>
        </p:nvCxnSpPr>
        <p:spPr>
          <a:xfrm>
            <a:off x="6042041" y="2189718"/>
            <a:ext cx="447900" cy="2171100"/>
          </a:xfrm>
          <a:prstGeom prst="straightConnector1">
            <a:avLst/>
          </a:prstGeom>
          <a:noFill/>
          <a:ln w="38100" cap="flat" cmpd="sng">
            <a:solidFill>
              <a:srgbClr val="FFFF00"/>
            </a:solidFill>
            <a:prstDash val="solid"/>
            <a:round/>
            <a:headEnd type="stealth" w="med" len="med"/>
            <a:tailEnd type="none" w="sm" len="sm"/>
          </a:ln>
          <a:effectLst>
            <a:outerShdw blurRad="40000" dist="20000" dir="5400000" rotWithShape="0">
              <a:srgbClr val="000000">
                <a:alpha val="37650"/>
              </a:srgbClr>
            </a:outerShdw>
          </a:effectLst>
        </p:spPr>
      </p:cxnSp>
      <p:sp>
        <p:nvSpPr>
          <p:cNvPr id="290" name="Google Shape;290;p33"/>
          <p:cNvSpPr txBox="1"/>
          <p:nvPr/>
        </p:nvSpPr>
        <p:spPr>
          <a:xfrm rot="4582960">
            <a:off x="5865613" y="3570794"/>
            <a:ext cx="1204149" cy="196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 GRB, DCS, HRIT/EMWIN</a:t>
            </a:r>
            <a:endParaRPr/>
          </a:p>
        </p:txBody>
      </p:sp>
      <p:sp>
        <p:nvSpPr>
          <p:cNvPr id="291" name="Google Shape;291;p33"/>
          <p:cNvSpPr txBox="1"/>
          <p:nvPr/>
        </p:nvSpPr>
        <p:spPr>
          <a:xfrm rot="5069081">
            <a:off x="4975412" y="3586646"/>
            <a:ext cx="2347267" cy="196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Command &amp; Control, Mission Data, </a:t>
            </a:r>
            <a:endParaRPr/>
          </a:p>
        </p:txBody>
      </p:sp>
      <p:sp>
        <p:nvSpPr>
          <p:cNvPr id="292" name="Google Shape;292;p33"/>
          <p:cNvSpPr txBox="1"/>
          <p:nvPr/>
        </p:nvSpPr>
        <p:spPr>
          <a:xfrm rot="-5400000">
            <a:off x="-67836" y="5036047"/>
            <a:ext cx="14013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FFFFFF"/>
                </a:solidFill>
                <a:latin typeface="Arial"/>
                <a:ea typeface="Arial"/>
                <a:cs typeface="Arial"/>
                <a:sym typeface="Arial"/>
              </a:rPr>
              <a:t>Sectorized Cloud and</a:t>
            </a:r>
            <a:endParaRPr/>
          </a:p>
          <a:p>
            <a:pPr marL="0" marR="0" lvl="0" indent="0" algn="l" rtl="0">
              <a:spcBef>
                <a:spcPts val="0"/>
              </a:spcBef>
              <a:spcAft>
                <a:spcPts val="0"/>
              </a:spcAft>
              <a:buNone/>
            </a:pPr>
            <a:r>
              <a:rPr lang="en-US" sz="675" b="1">
                <a:solidFill>
                  <a:srgbClr val="FFFFFF"/>
                </a:solidFill>
                <a:latin typeface="Arial"/>
                <a:ea typeface="Arial"/>
                <a:cs typeface="Arial"/>
                <a:sym typeface="Arial"/>
              </a:rPr>
              <a:t> Moisture Imagery </a:t>
            </a:r>
            <a:endParaRPr/>
          </a:p>
        </p:txBody>
      </p:sp>
      <p:sp>
        <p:nvSpPr>
          <p:cNvPr id="293" name="Google Shape;293;p33"/>
          <p:cNvSpPr txBox="1"/>
          <p:nvPr/>
        </p:nvSpPr>
        <p:spPr>
          <a:xfrm>
            <a:off x="4526379" y="5169605"/>
            <a:ext cx="652200" cy="37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19" b="1">
                <a:solidFill>
                  <a:srgbClr val="FFFFFF"/>
                </a:solidFill>
                <a:latin typeface="Arial"/>
                <a:ea typeface="Arial"/>
                <a:cs typeface="Arial"/>
                <a:sym typeface="Arial"/>
              </a:rPr>
              <a:t>Authorized Operational Users</a:t>
            </a:r>
            <a:endParaRPr/>
          </a:p>
        </p:txBody>
      </p:sp>
      <p:cxnSp>
        <p:nvCxnSpPr>
          <p:cNvPr id="294" name="Google Shape;294;p33"/>
          <p:cNvCxnSpPr/>
          <p:nvPr/>
        </p:nvCxnSpPr>
        <p:spPr>
          <a:xfrm flipH="1">
            <a:off x="5071932" y="2197553"/>
            <a:ext cx="716400" cy="11355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sp>
        <p:nvSpPr>
          <p:cNvPr id="295" name="Google Shape;295;p33"/>
          <p:cNvSpPr txBox="1"/>
          <p:nvPr/>
        </p:nvSpPr>
        <p:spPr>
          <a:xfrm rot="-3089350">
            <a:off x="5036248" y="2722058"/>
            <a:ext cx="540582" cy="196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SARSAT</a:t>
            </a:r>
            <a:endParaRPr/>
          </a:p>
        </p:txBody>
      </p:sp>
      <p:cxnSp>
        <p:nvCxnSpPr>
          <p:cNvPr id="296" name="Google Shape;296;p33"/>
          <p:cNvCxnSpPr/>
          <p:nvPr/>
        </p:nvCxnSpPr>
        <p:spPr>
          <a:xfrm>
            <a:off x="6166864" y="2081052"/>
            <a:ext cx="1622700" cy="1315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97" name="Google Shape;297;p33"/>
          <p:cNvSpPr txBox="1"/>
          <p:nvPr/>
        </p:nvSpPr>
        <p:spPr>
          <a:xfrm rot="2290716">
            <a:off x="7011631" y="2738046"/>
            <a:ext cx="451858" cy="196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DCS</a:t>
            </a:r>
            <a:endParaRPr/>
          </a:p>
        </p:txBody>
      </p:sp>
      <p:cxnSp>
        <p:nvCxnSpPr>
          <p:cNvPr id="298" name="Google Shape;298;p33"/>
          <p:cNvCxnSpPr/>
          <p:nvPr/>
        </p:nvCxnSpPr>
        <p:spPr>
          <a:xfrm>
            <a:off x="6080208" y="2098100"/>
            <a:ext cx="987000" cy="2188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99" name="Google Shape;299;p33"/>
          <p:cNvSpPr txBox="1"/>
          <p:nvPr/>
        </p:nvSpPr>
        <p:spPr>
          <a:xfrm rot="3593540">
            <a:off x="6559136" y="3368707"/>
            <a:ext cx="440766" cy="1962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75" b="1">
                <a:solidFill>
                  <a:srgbClr val="0000FF"/>
                </a:solidFill>
                <a:latin typeface="Arial"/>
                <a:ea typeface="Arial"/>
                <a:cs typeface="Arial"/>
                <a:sym typeface="Arial"/>
              </a:rPr>
              <a:t> DCS</a:t>
            </a:r>
            <a:endParaRPr/>
          </a:p>
        </p:txBody>
      </p:sp>
      <p:pic>
        <p:nvPicPr>
          <p:cNvPr id="300" name="Google Shape;300;p33"/>
          <p:cNvPicPr preferRelativeResize="0"/>
          <p:nvPr/>
        </p:nvPicPr>
        <p:blipFill rotWithShape="1">
          <a:blip r:embed="rId16">
            <a:alphaModFix/>
          </a:blip>
          <a:srcRect/>
          <a:stretch/>
        </p:blipFill>
        <p:spPr>
          <a:xfrm>
            <a:off x="4678751" y="4786780"/>
            <a:ext cx="347503" cy="393227"/>
          </a:xfrm>
          <a:prstGeom prst="rect">
            <a:avLst/>
          </a:prstGeom>
          <a:noFill/>
          <a:ln>
            <a:noFill/>
          </a:ln>
        </p:spPr>
      </p:pic>
      <p:cxnSp>
        <p:nvCxnSpPr>
          <p:cNvPr id="301" name="Google Shape;301;p33"/>
          <p:cNvCxnSpPr/>
          <p:nvPr/>
        </p:nvCxnSpPr>
        <p:spPr>
          <a:xfrm flipH="1">
            <a:off x="4923624" y="2225561"/>
            <a:ext cx="779100" cy="8124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cxnSp>
        <p:nvCxnSpPr>
          <p:cNvPr id="302" name="Google Shape;302;p33"/>
          <p:cNvCxnSpPr/>
          <p:nvPr/>
        </p:nvCxnSpPr>
        <p:spPr>
          <a:xfrm flipH="1">
            <a:off x="2095666" y="2225561"/>
            <a:ext cx="3544800" cy="1350600"/>
          </a:xfrm>
          <a:prstGeom prst="straightConnector1">
            <a:avLst/>
          </a:prstGeom>
          <a:noFill/>
          <a:ln w="38100" cap="flat" cmpd="sng">
            <a:solidFill>
              <a:srgbClr val="FF0000"/>
            </a:solidFill>
            <a:prstDash val="solid"/>
            <a:round/>
            <a:headEnd type="none" w="sm" len="sm"/>
            <a:tailEnd type="triangle" w="lg" len="lg"/>
          </a:ln>
          <a:effectLst>
            <a:outerShdw blurRad="40000" dist="20000" dir="5400000" rotWithShape="0">
              <a:srgbClr val="000000">
                <a:alpha val="37650"/>
              </a:srgbClr>
            </a:outerShdw>
          </a:effectLst>
        </p:spPr>
      </p:cxnSp>
      <p:sp>
        <p:nvSpPr>
          <p:cNvPr id="303" name="Google Shape;303;p33"/>
          <p:cNvSpPr txBox="1"/>
          <p:nvPr/>
        </p:nvSpPr>
        <p:spPr>
          <a:xfrm rot="-1119145" flipH="1">
            <a:off x="2922567" y="2540941"/>
            <a:ext cx="1199714" cy="2080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51" b="1">
                <a:solidFill>
                  <a:srgbClr val="0000FF"/>
                </a:solidFill>
                <a:latin typeface="Arial"/>
                <a:ea typeface="Arial"/>
                <a:cs typeface="Arial"/>
                <a:sym typeface="Arial"/>
              </a:rPr>
              <a:t>GRB</a:t>
            </a:r>
            <a:endParaRPr/>
          </a:p>
        </p:txBody>
      </p:sp>
      <p:sp>
        <p:nvSpPr>
          <p:cNvPr id="304" name="Google Shape;304;p33"/>
          <p:cNvSpPr txBox="1"/>
          <p:nvPr/>
        </p:nvSpPr>
        <p:spPr>
          <a:xfrm>
            <a:off x="3650023" y="3630137"/>
            <a:ext cx="1746600" cy="40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75" b="1">
                <a:solidFill>
                  <a:srgbClr val="FFAB17"/>
                </a:solidFill>
                <a:latin typeface="Arial"/>
                <a:ea typeface="Arial"/>
                <a:cs typeface="Arial"/>
                <a:sym typeface="Arial"/>
              </a:rPr>
              <a:t>NOAA Satellite Operations Facility (NSOF)</a:t>
            </a:r>
            <a:r>
              <a:rPr lang="en-US" sz="675">
                <a:solidFill>
                  <a:srgbClr val="FFAB17"/>
                </a:solidFill>
                <a:latin typeface="Arial"/>
                <a:ea typeface="Arial"/>
                <a:cs typeface="Arial"/>
                <a:sym typeface="Arial"/>
              </a:rPr>
              <a:t> </a:t>
            </a:r>
            <a:endParaRPr/>
          </a:p>
          <a:p>
            <a:pPr marL="0" marR="0" lvl="0" indent="0" algn="ctr" rtl="0">
              <a:spcBef>
                <a:spcPts val="0"/>
              </a:spcBef>
              <a:spcAft>
                <a:spcPts val="0"/>
              </a:spcAft>
              <a:buNone/>
            </a:pPr>
            <a:r>
              <a:rPr lang="en-US" sz="675">
                <a:solidFill>
                  <a:srgbClr val="FFAB17"/>
                </a:solidFill>
                <a:latin typeface="Arial"/>
                <a:ea typeface="Arial"/>
                <a:cs typeface="Arial"/>
                <a:sym typeface="Arial"/>
              </a:rPr>
              <a:t>Suitland, MD</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4"/>
          <p:cNvSpPr txBox="1">
            <a:spLocks noGrp="1"/>
          </p:cNvSpPr>
          <p:nvPr>
            <p:ph type="title"/>
          </p:nvPr>
        </p:nvSpPr>
        <p:spPr>
          <a:xfrm>
            <a:off x="1800450"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GOES-R Series Products on GRB</a:t>
            </a:r>
            <a:endParaRPr/>
          </a:p>
        </p:txBody>
      </p:sp>
      <p:sp>
        <p:nvSpPr>
          <p:cNvPr id="311" name="Google Shape;311;p34"/>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312" name="Google Shape;312;p34"/>
          <p:cNvSpPr txBox="1"/>
          <p:nvPr/>
        </p:nvSpPr>
        <p:spPr>
          <a:xfrm>
            <a:off x="113525" y="1014623"/>
            <a:ext cx="3553800" cy="5589000"/>
          </a:xfrm>
          <a:prstGeom prst="rect">
            <a:avLst/>
          </a:prstGeom>
          <a:noFill/>
          <a:ln>
            <a:noFill/>
          </a:ln>
        </p:spPr>
        <p:txBody>
          <a:bodyPr spcFirstLastPara="1" wrap="square" lIns="0" tIns="0" rIns="0" bIns="0" anchor="t" anchorCtr="0">
            <a:noAutofit/>
          </a:bodyPr>
          <a:lstStyle/>
          <a:p>
            <a:pPr marL="260739" lvl="2" indent="0" algn="l" rtl="0">
              <a:spcBef>
                <a:spcPts val="0"/>
              </a:spcBef>
              <a:spcAft>
                <a:spcPts val="0"/>
              </a:spcAft>
              <a:buNone/>
            </a:pPr>
            <a:r>
              <a:rPr lang="en-US" sz="1800" b="1">
                <a:latin typeface="Calibri"/>
                <a:ea typeface="Calibri"/>
                <a:cs typeface="Calibri"/>
                <a:sym typeface="Calibri"/>
              </a:rPr>
              <a:t>ABI </a:t>
            </a:r>
            <a:r>
              <a:rPr lang="en-US" sz="1800" b="1">
                <a:solidFill>
                  <a:srgbClr val="000000"/>
                </a:solidFill>
                <a:latin typeface="Calibri"/>
                <a:ea typeface="Calibri"/>
                <a:cs typeface="Calibri"/>
                <a:sym typeface="Calibri"/>
              </a:rPr>
              <a:t>L1b Products:</a:t>
            </a:r>
            <a:endParaRPr sz="1351">
              <a:solidFill>
                <a:srgbClr val="000000"/>
              </a:solidFill>
              <a:latin typeface="Calibri"/>
              <a:ea typeface="Calibri"/>
              <a:cs typeface="Calibri"/>
              <a:sym typeface="Calibri"/>
            </a:endParaRPr>
          </a:p>
          <a:p>
            <a:pPr marL="457200" lvl="0" indent="-342900" algn="l" rtl="0">
              <a:spcBef>
                <a:spcPts val="360"/>
              </a:spcBef>
              <a:spcAft>
                <a:spcPts val="0"/>
              </a:spcAft>
              <a:buClr>
                <a:srgbClr val="000000"/>
              </a:buClr>
              <a:buSzPts val="1800"/>
              <a:buFont typeface="Calibri"/>
              <a:buChar char="●"/>
            </a:pPr>
            <a:r>
              <a:rPr lang="en-US" sz="1800">
                <a:solidFill>
                  <a:srgbClr val="000000"/>
                </a:solidFill>
                <a:latin typeface="Calibri"/>
                <a:ea typeface="Calibri"/>
                <a:cs typeface="Calibri"/>
                <a:sym typeface="Calibri"/>
              </a:rPr>
              <a:t>Radiances from the Advanced Baseline Imager: 16 Bands; Full Disk, CONUS, and Mesoscale</a:t>
            </a:r>
            <a:endParaRPr sz="1351">
              <a:solidFill>
                <a:srgbClr val="000000"/>
              </a:solidFill>
              <a:latin typeface="Calibri"/>
              <a:ea typeface="Calibri"/>
              <a:cs typeface="Calibri"/>
              <a:sym typeface="Calibri"/>
            </a:endParaRPr>
          </a:p>
          <a:p>
            <a:pPr marL="260739" lvl="2" indent="0" algn="l" rtl="0">
              <a:spcBef>
                <a:spcPts val="360"/>
              </a:spcBef>
              <a:spcAft>
                <a:spcPts val="0"/>
              </a:spcAft>
              <a:buNone/>
            </a:pPr>
            <a:r>
              <a:rPr lang="en-US" sz="1800" b="1">
                <a:latin typeface="Calibri"/>
                <a:ea typeface="Calibri"/>
                <a:cs typeface="Calibri"/>
                <a:sym typeface="Calibri"/>
              </a:rPr>
              <a:t>Space Weather L1b Products</a:t>
            </a:r>
            <a:endParaRPr sz="1800" b="1">
              <a:latin typeface="Calibri"/>
              <a:ea typeface="Calibri"/>
              <a:cs typeface="Calibri"/>
              <a:sym typeface="Calibri"/>
            </a:endParaRPr>
          </a:p>
          <a:p>
            <a:pPr marL="457200" lvl="0" indent="-342900" algn="l" rtl="0">
              <a:spcBef>
                <a:spcPts val="360"/>
              </a:spcBef>
              <a:spcAft>
                <a:spcPts val="0"/>
              </a:spcAft>
              <a:buClr>
                <a:srgbClr val="000000"/>
              </a:buClr>
              <a:buSzPts val="1800"/>
              <a:buFont typeface="Calibri"/>
              <a:buChar char="●"/>
            </a:pPr>
            <a:r>
              <a:rPr lang="en-US" sz="1800">
                <a:solidFill>
                  <a:srgbClr val="000000"/>
                </a:solidFill>
                <a:latin typeface="Calibri"/>
                <a:ea typeface="Calibri"/>
                <a:cs typeface="Calibri"/>
                <a:sym typeface="Calibri"/>
              </a:rPr>
              <a:t>Solar imagery from the Solar Ultraviolet Imager (SUVI)</a:t>
            </a:r>
            <a:endParaRPr sz="1351">
              <a:solidFill>
                <a:srgbClr val="000000"/>
              </a:solidFill>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US" sz="1800">
                <a:solidFill>
                  <a:srgbClr val="000000"/>
                </a:solidFill>
                <a:latin typeface="Calibri"/>
                <a:ea typeface="Calibri"/>
                <a:cs typeface="Calibri"/>
                <a:sym typeface="Calibri"/>
              </a:rPr>
              <a:t>Solar flux from the Extreme Ultraviolet and X-ray Irradiance Sensors (EXIS)</a:t>
            </a:r>
            <a:endParaRPr sz="1351">
              <a:solidFill>
                <a:srgbClr val="000000"/>
              </a:solidFill>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US" sz="1800">
                <a:solidFill>
                  <a:srgbClr val="000000"/>
                </a:solidFill>
                <a:latin typeface="Calibri"/>
                <a:ea typeface="Calibri"/>
                <a:cs typeface="Calibri"/>
                <a:sym typeface="Calibri"/>
              </a:rPr>
              <a:t>Energetic heavy ions from the Space Environment In-Situ Suite (SEISS)</a:t>
            </a:r>
            <a:endParaRPr sz="1351">
              <a:solidFill>
                <a:srgbClr val="000000"/>
              </a:solidFill>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US" sz="1800">
                <a:solidFill>
                  <a:srgbClr val="000000"/>
                </a:solidFill>
                <a:latin typeface="Calibri"/>
                <a:ea typeface="Calibri"/>
                <a:cs typeface="Calibri"/>
                <a:sym typeface="Calibri"/>
              </a:rPr>
              <a:t>Space environment magnetic field from the Magnetometer (MA</a:t>
            </a:r>
            <a:r>
              <a:rPr lang="en-US" sz="1800">
                <a:latin typeface="Calibri"/>
                <a:ea typeface="Calibri"/>
                <a:cs typeface="Calibri"/>
                <a:sym typeface="Calibri"/>
              </a:rPr>
              <a:t>G)</a:t>
            </a:r>
            <a:endParaRPr sz="1800">
              <a:latin typeface="Calibri"/>
              <a:ea typeface="Calibri"/>
              <a:cs typeface="Calibri"/>
              <a:sym typeface="Calibri"/>
            </a:endParaRPr>
          </a:p>
          <a:p>
            <a:pPr marL="0" lvl="0" indent="0" algn="l" rtl="0">
              <a:spcBef>
                <a:spcPts val="360"/>
              </a:spcBef>
              <a:spcAft>
                <a:spcPts val="0"/>
              </a:spcAft>
              <a:buNone/>
            </a:pPr>
            <a:r>
              <a:rPr lang="en-US" sz="1800">
                <a:latin typeface="Calibri"/>
                <a:ea typeface="Calibri"/>
                <a:cs typeface="Calibri"/>
                <a:sym typeface="Calibri"/>
              </a:rPr>
              <a:t>     </a:t>
            </a:r>
            <a:r>
              <a:rPr lang="en-US" sz="1800" b="1">
                <a:solidFill>
                  <a:schemeClr val="dk1"/>
                </a:solidFill>
                <a:latin typeface="Calibri"/>
                <a:ea typeface="Calibri"/>
                <a:cs typeface="Calibri"/>
                <a:sym typeface="Calibri"/>
              </a:rPr>
              <a:t>Level 2 Products</a:t>
            </a:r>
            <a:endParaRPr sz="1800" b="1">
              <a:solidFill>
                <a:schemeClr val="dk1"/>
              </a:solidFill>
              <a:latin typeface="Calibri"/>
              <a:ea typeface="Calibri"/>
              <a:cs typeface="Calibri"/>
              <a:sym typeface="Calibri"/>
            </a:endParaRPr>
          </a:p>
          <a:p>
            <a:pPr marL="457200" lvl="0" indent="-342900" algn="l" rtl="0">
              <a:spcBef>
                <a:spcPts val="42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Geostationary Lightning Mapper Lightning Cluster Filter Algorithm (GLM)</a:t>
            </a:r>
            <a:endParaRPr sz="1800">
              <a:solidFill>
                <a:schemeClr val="dk1"/>
              </a:solidFill>
              <a:latin typeface="Calibri"/>
              <a:ea typeface="Calibri"/>
              <a:cs typeface="Calibri"/>
              <a:sym typeface="Calibri"/>
            </a:endParaRPr>
          </a:p>
        </p:txBody>
      </p:sp>
      <p:pic>
        <p:nvPicPr>
          <p:cNvPr id="313" name="Google Shape;313;p34"/>
          <p:cNvPicPr preferRelativeResize="0"/>
          <p:nvPr/>
        </p:nvPicPr>
        <p:blipFill rotWithShape="1">
          <a:blip r:embed="rId3">
            <a:alphaModFix/>
          </a:blip>
          <a:srcRect/>
          <a:stretch/>
        </p:blipFill>
        <p:spPr>
          <a:xfrm>
            <a:off x="3667325" y="1402475"/>
            <a:ext cx="5476675" cy="424990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txBox="1">
            <a:spLocks noGrp="1"/>
          </p:cNvSpPr>
          <p:nvPr>
            <p:ph type="title"/>
          </p:nvPr>
        </p:nvSpPr>
        <p:spPr>
          <a:xfrm>
            <a:off x="1800450"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GOES Rebroadcast Reception</a:t>
            </a:r>
            <a:endParaRPr/>
          </a:p>
        </p:txBody>
      </p:sp>
      <p:sp>
        <p:nvSpPr>
          <p:cNvPr id="320" name="Google Shape;320;p35"/>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321" name="Google Shape;321;p35"/>
          <p:cNvSpPr txBox="1"/>
          <p:nvPr/>
        </p:nvSpPr>
        <p:spPr>
          <a:xfrm>
            <a:off x="228602" y="1074642"/>
            <a:ext cx="6456000" cy="3024300"/>
          </a:xfrm>
          <a:prstGeom prst="rect">
            <a:avLst/>
          </a:prstGeom>
          <a:noFill/>
          <a:ln>
            <a:noFill/>
          </a:ln>
        </p:spPr>
        <p:txBody>
          <a:bodyPr spcFirstLastPara="1" wrap="square" lIns="0" tIns="0" rIns="0" bIns="0" anchor="t" anchorCtr="0">
            <a:noAutofit/>
          </a:bodyPr>
          <a:lstStyle/>
          <a:p>
            <a:pPr marL="192877" lvl="0" indent="-192877" algn="l" rtl="0">
              <a:spcBef>
                <a:spcPts val="0"/>
              </a:spcBef>
              <a:spcAft>
                <a:spcPts val="0"/>
              </a:spcAft>
              <a:buClr>
                <a:srgbClr val="000000"/>
              </a:buClr>
              <a:buSzPts val="2000"/>
              <a:buChar char="•"/>
            </a:pPr>
            <a:r>
              <a:rPr lang="en-US" sz="2000">
                <a:solidFill>
                  <a:srgbClr val="000000"/>
                </a:solidFill>
                <a:latin typeface="Calibri"/>
                <a:ea typeface="Calibri"/>
                <a:cs typeface="Calibri"/>
                <a:sym typeface="Calibri"/>
              </a:rPr>
              <a:t>Reception of the GOES Rebroadcast (GRB) data is accomplished by means of a fixed dish antenna with a dual left and right hand circular feed horn connected to two Low Noise Amplifiers </a:t>
            </a:r>
            <a:endParaRPr sz="1463">
              <a:solidFill>
                <a:srgbClr val="000000"/>
              </a:solidFill>
              <a:latin typeface="Calibri"/>
              <a:ea typeface="Calibri"/>
              <a:cs typeface="Calibri"/>
              <a:sym typeface="Calibri"/>
            </a:endParaRPr>
          </a:p>
          <a:p>
            <a:pPr marL="192877" lvl="0" indent="-192877" algn="l" rtl="0">
              <a:spcBef>
                <a:spcPts val="400"/>
              </a:spcBef>
              <a:spcAft>
                <a:spcPts val="0"/>
              </a:spcAft>
              <a:buClr>
                <a:srgbClr val="000000"/>
              </a:buClr>
              <a:buSzPts val="2000"/>
              <a:buChar char="•"/>
            </a:pPr>
            <a:r>
              <a:rPr lang="en-US" sz="2000">
                <a:solidFill>
                  <a:srgbClr val="000000"/>
                </a:solidFill>
                <a:latin typeface="Calibri"/>
                <a:ea typeface="Calibri"/>
                <a:cs typeface="Calibri"/>
                <a:sym typeface="Calibri"/>
              </a:rPr>
              <a:t>The Low Noise Amplifiers outputs are connected to Radio Frequency/ Intermediate Frequency down-converters</a:t>
            </a:r>
            <a:endParaRPr sz="1463">
              <a:solidFill>
                <a:srgbClr val="000000"/>
              </a:solidFill>
              <a:latin typeface="Calibri"/>
              <a:ea typeface="Calibri"/>
              <a:cs typeface="Calibri"/>
              <a:sym typeface="Calibri"/>
            </a:endParaRPr>
          </a:p>
          <a:p>
            <a:pPr marL="192877" lvl="0" indent="-192877" algn="l" rtl="0">
              <a:spcBef>
                <a:spcPts val="400"/>
              </a:spcBef>
              <a:spcAft>
                <a:spcPts val="0"/>
              </a:spcAft>
              <a:buClr>
                <a:srgbClr val="000000"/>
              </a:buClr>
              <a:buSzPts val="2000"/>
              <a:buChar char="•"/>
            </a:pPr>
            <a:r>
              <a:rPr lang="en-US" sz="2000">
                <a:solidFill>
                  <a:srgbClr val="000000"/>
                </a:solidFill>
                <a:latin typeface="Calibri"/>
                <a:ea typeface="Calibri"/>
                <a:cs typeface="Calibri"/>
                <a:sym typeface="Calibri"/>
              </a:rPr>
              <a:t>The Radio Frequency/ Intermediate Frequency down-converters are connected to Digital Video Broadcasting-S2 (DVB-S2) capable receivers</a:t>
            </a:r>
            <a:endParaRPr sz="2000">
              <a:solidFill>
                <a:srgbClr val="000000"/>
              </a:solidFill>
              <a:latin typeface="Calibri"/>
              <a:ea typeface="Calibri"/>
              <a:cs typeface="Calibri"/>
              <a:sym typeface="Calibri"/>
            </a:endParaRPr>
          </a:p>
        </p:txBody>
      </p:sp>
      <p:pic>
        <p:nvPicPr>
          <p:cNvPr id="322" name="Google Shape;322;p35"/>
          <p:cNvPicPr preferRelativeResize="0"/>
          <p:nvPr/>
        </p:nvPicPr>
        <p:blipFill rotWithShape="1">
          <a:blip r:embed="rId3">
            <a:alphaModFix/>
          </a:blip>
          <a:srcRect/>
          <a:stretch/>
        </p:blipFill>
        <p:spPr>
          <a:xfrm>
            <a:off x="6769424" y="1410313"/>
            <a:ext cx="2145978" cy="1609483"/>
          </a:xfrm>
          <a:prstGeom prst="rect">
            <a:avLst/>
          </a:prstGeom>
          <a:noFill/>
          <a:ln>
            <a:noFill/>
          </a:ln>
        </p:spPr>
      </p:pic>
      <p:sp>
        <p:nvSpPr>
          <p:cNvPr id="323" name="Google Shape;323;p35"/>
          <p:cNvSpPr txBox="1"/>
          <p:nvPr/>
        </p:nvSpPr>
        <p:spPr>
          <a:xfrm>
            <a:off x="228601" y="4162686"/>
            <a:ext cx="4422300" cy="1547700"/>
          </a:xfrm>
          <a:prstGeom prst="rect">
            <a:avLst/>
          </a:prstGeom>
          <a:noFill/>
          <a:ln>
            <a:noFill/>
          </a:ln>
        </p:spPr>
        <p:txBody>
          <a:bodyPr spcFirstLastPara="1" wrap="square" lIns="0" tIns="0" rIns="0" bIns="0" anchor="t" anchorCtr="0">
            <a:noAutofit/>
          </a:bodyPr>
          <a:lstStyle/>
          <a:p>
            <a:pPr marL="192877" marR="0" lvl="0" indent="-192877" algn="l" rtl="0">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The GRB downlink signal from the satellite is at a center frequency of 1686.600 MHz and requires an Antenna gain-to-noise-temperature (G/T) of 15.2 dB/K for worst-case locations</a:t>
            </a:r>
            <a:endParaRPr sz="2000">
              <a:solidFill>
                <a:srgbClr val="000000"/>
              </a:solidFill>
              <a:latin typeface="Calibri"/>
              <a:ea typeface="Calibri"/>
              <a:cs typeface="Calibri"/>
              <a:sym typeface="Calibri"/>
            </a:endParaRPr>
          </a:p>
        </p:txBody>
      </p:sp>
      <p:pic>
        <p:nvPicPr>
          <p:cNvPr id="324" name="Google Shape;324;p35"/>
          <p:cNvPicPr preferRelativeResize="0"/>
          <p:nvPr/>
        </p:nvPicPr>
        <p:blipFill rotWithShape="1">
          <a:blip r:embed="rId4">
            <a:alphaModFix/>
          </a:blip>
          <a:srcRect/>
          <a:stretch/>
        </p:blipFill>
        <p:spPr>
          <a:xfrm>
            <a:off x="4972561" y="3838322"/>
            <a:ext cx="3733802" cy="2800352"/>
          </a:xfrm>
          <a:prstGeom prst="rect">
            <a:avLst/>
          </a:prstGeom>
          <a:noFill/>
          <a:ln>
            <a:noFill/>
          </a:ln>
        </p:spPr>
      </p:pic>
      <p:sp>
        <p:nvSpPr>
          <p:cNvPr id="2" name="TextBox 1"/>
          <p:cNvSpPr txBox="1"/>
          <p:nvPr/>
        </p:nvSpPr>
        <p:spPr>
          <a:xfrm>
            <a:off x="7091509" y="3019796"/>
            <a:ext cx="1501508" cy="279778"/>
          </a:xfrm>
          <a:prstGeom prst="rect">
            <a:avLst/>
          </a:prstGeom>
          <a:noFill/>
        </p:spPr>
        <p:txBody>
          <a:bodyPr wrap="square" rtlCol="0">
            <a:spAutoFit/>
          </a:bodyPr>
          <a:lstStyle/>
          <a:p>
            <a:r>
              <a:rPr lang="en-US" sz="1200" dirty="0" smtClean="0"/>
              <a:t>Norman, Oklahoma</a:t>
            </a:r>
          </a:p>
        </p:txBody>
      </p:sp>
      <p:sp>
        <p:nvSpPr>
          <p:cNvPr id="3" name="TextBox 2"/>
          <p:cNvSpPr txBox="1"/>
          <p:nvPr/>
        </p:nvSpPr>
        <p:spPr>
          <a:xfrm>
            <a:off x="6470180" y="6594449"/>
            <a:ext cx="1746739" cy="307777"/>
          </a:xfrm>
          <a:prstGeom prst="rect">
            <a:avLst/>
          </a:prstGeom>
          <a:noFill/>
        </p:spPr>
        <p:txBody>
          <a:bodyPr wrap="square" rtlCol="0">
            <a:spAutoFit/>
          </a:bodyPr>
          <a:lstStyle/>
          <a:p>
            <a:r>
              <a:rPr lang="en-US" dirty="0" smtClean="0"/>
              <a:t>Alaska</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6"/>
          <p:cNvSpPr txBox="1">
            <a:spLocks noGrp="1"/>
          </p:cNvSpPr>
          <p:nvPr>
            <p:ph type="title"/>
          </p:nvPr>
        </p:nvSpPr>
        <p:spPr>
          <a:xfrm>
            <a:off x="1600199" y="0"/>
            <a:ext cx="73152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GOES-R Series GRB Ground Antenna Sizes</a:t>
            </a:r>
            <a:endParaRPr/>
          </a:p>
        </p:txBody>
      </p:sp>
      <p:sp>
        <p:nvSpPr>
          <p:cNvPr id="331" name="Google Shape;331;p36"/>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pic>
        <p:nvPicPr>
          <p:cNvPr id="332" name="Google Shape;332;p36"/>
          <p:cNvPicPr preferRelativeResize="0"/>
          <p:nvPr/>
        </p:nvPicPr>
        <p:blipFill rotWithShape="1">
          <a:blip r:embed="rId3">
            <a:alphaModFix/>
          </a:blip>
          <a:srcRect l="40580" t="73222" r="40286" b="18931"/>
          <a:stretch/>
        </p:blipFill>
        <p:spPr>
          <a:xfrm>
            <a:off x="6046524" y="4562374"/>
            <a:ext cx="3097475" cy="1643765"/>
          </a:xfrm>
          <a:prstGeom prst="rect">
            <a:avLst/>
          </a:prstGeom>
          <a:noFill/>
          <a:ln>
            <a:noFill/>
          </a:ln>
        </p:spPr>
      </p:pic>
      <p:pic>
        <p:nvPicPr>
          <p:cNvPr id="333" name="Google Shape;333;p36"/>
          <p:cNvPicPr preferRelativeResize="0"/>
          <p:nvPr/>
        </p:nvPicPr>
        <p:blipFill rotWithShape="1">
          <a:blip r:embed="rId4">
            <a:alphaModFix/>
          </a:blip>
          <a:srcRect l="16985" t="31276" r="22220" b="28860"/>
          <a:stretch/>
        </p:blipFill>
        <p:spPr>
          <a:xfrm>
            <a:off x="476691" y="1440642"/>
            <a:ext cx="3594471" cy="3050138"/>
          </a:xfrm>
          <a:prstGeom prst="rect">
            <a:avLst/>
          </a:prstGeom>
          <a:noFill/>
          <a:ln>
            <a:noFill/>
          </a:ln>
        </p:spPr>
      </p:pic>
      <p:sp>
        <p:nvSpPr>
          <p:cNvPr id="334" name="Google Shape;334;p36"/>
          <p:cNvSpPr txBox="1"/>
          <p:nvPr/>
        </p:nvSpPr>
        <p:spPr>
          <a:xfrm>
            <a:off x="193289" y="4562384"/>
            <a:ext cx="5970300" cy="181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NOTES:</a:t>
            </a:r>
            <a:endParaRPr sz="1600"/>
          </a:p>
          <a:p>
            <a:pPr marL="131267" marR="0" lvl="0" indent="-143967" algn="l" rtl="0">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 Calculations based on available data as of May 2011</a:t>
            </a:r>
            <a:endParaRPr sz="1600"/>
          </a:p>
          <a:p>
            <a:pPr marL="131267" marR="0" lvl="0" indent="-143967" algn="l" rtl="0">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 Each antenna size is usable within the indicated contour</a:t>
            </a:r>
            <a:endParaRPr sz="1600"/>
          </a:p>
          <a:p>
            <a:pPr marL="131267" marR="0" lvl="0" indent="-143967" algn="l" rtl="0">
              <a:spcBef>
                <a:spcPts val="0"/>
              </a:spcBef>
              <a:spcAft>
                <a:spcPts val="0"/>
              </a:spcAft>
              <a:buClr>
                <a:srgbClr val="000000"/>
              </a:buClr>
              <a:buSzPts val="1600"/>
              <a:buFont typeface="Calibri"/>
              <a:buAutoNum type="arabicPeriod"/>
            </a:pPr>
            <a:r>
              <a:rPr lang="en-US" sz="1600">
                <a:solidFill>
                  <a:srgbClr val="000000"/>
                </a:solidFill>
                <a:latin typeface="Calibri"/>
                <a:ea typeface="Calibri"/>
                <a:cs typeface="Calibri"/>
                <a:sym typeface="Calibri"/>
              </a:rPr>
              <a:t> Rain attenuations included are: 1.3/1.6/2.0/2.2/2.5 dB (3.8 to 6 m)</a:t>
            </a:r>
            <a:endParaRPr sz="1600">
              <a:solidFill>
                <a:srgbClr val="000000"/>
              </a:solidFill>
              <a:latin typeface="Calibri"/>
              <a:ea typeface="Calibri"/>
              <a:cs typeface="Calibri"/>
              <a:sym typeface="Calibri"/>
            </a:endParaRPr>
          </a:p>
          <a:p>
            <a:pPr marL="131267" marR="0" lvl="0" indent="-143967" algn="l" rtl="0">
              <a:spcBef>
                <a:spcPts val="0"/>
              </a:spcBef>
              <a:spcAft>
                <a:spcPts val="0"/>
              </a:spcAft>
              <a:buSzPts val="1600"/>
              <a:buFont typeface="Calibri"/>
              <a:buAutoNum type="arabicPeriod"/>
            </a:pPr>
            <a:r>
              <a:rPr lang="en-US" sz="1600">
                <a:latin typeface="Calibri"/>
                <a:ea typeface="Calibri"/>
                <a:cs typeface="Calibri"/>
                <a:sym typeface="Calibri"/>
              </a:rPr>
              <a:t> An operating margin of 2.5 dB was included in the calculations, but users are warned that may not be enough in parts of North America where cellular and mobile internet service providers may provide strong interference and therefore additional antenna gain may be needed</a:t>
            </a:r>
            <a:endParaRPr sz="1600">
              <a:latin typeface="Calibri"/>
              <a:ea typeface="Calibri"/>
              <a:cs typeface="Calibri"/>
              <a:sym typeface="Calibri"/>
            </a:endParaRPr>
          </a:p>
          <a:p>
            <a:pPr marL="0" marR="0" lvl="0" indent="0" algn="l" rtl="0">
              <a:spcBef>
                <a:spcPts val="0"/>
              </a:spcBef>
              <a:spcAft>
                <a:spcPts val="0"/>
              </a:spcAft>
              <a:buNone/>
            </a:pPr>
            <a:endParaRPr/>
          </a:p>
        </p:txBody>
      </p:sp>
      <p:pic>
        <p:nvPicPr>
          <p:cNvPr id="335" name="Google Shape;335;p36"/>
          <p:cNvPicPr preferRelativeResize="0"/>
          <p:nvPr/>
        </p:nvPicPr>
        <p:blipFill rotWithShape="1">
          <a:blip r:embed="rId5">
            <a:alphaModFix/>
          </a:blip>
          <a:srcRect/>
          <a:stretch/>
        </p:blipFill>
        <p:spPr>
          <a:xfrm>
            <a:off x="5138510" y="1440642"/>
            <a:ext cx="3637773" cy="2997495"/>
          </a:xfrm>
          <a:prstGeom prst="rect">
            <a:avLst/>
          </a:prstGeom>
          <a:noFill/>
          <a:ln>
            <a:noFill/>
          </a:ln>
        </p:spPr>
      </p:pic>
      <p:sp>
        <p:nvSpPr>
          <p:cNvPr id="336" name="Google Shape;336;p36"/>
          <p:cNvSpPr txBox="1"/>
          <p:nvPr/>
        </p:nvSpPr>
        <p:spPr>
          <a:xfrm>
            <a:off x="1659800" y="1040525"/>
            <a:ext cx="1389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GOES West</a:t>
            </a:r>
            <a:endParaRPr/>
          </a:p>
        </p:txBody>
      </p:sp>
      <p:sp>
        <p:nvSpPr>
          <p:cNvPr id="337" name="Google Shape;337;p36"/>
          <p:cNvSpPr txBox="1"/>
          <p:nvPr/>
        </p:nvSpPr>
        <p:spPr>
          <a:xfrm>
            <a:off x="6390166" y="1040532"/>
            <a:ext cx="12684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GOES East</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7"/>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GOES-R GRB Sites</a:t>
            </a:r>
            <a:endParaRPr/>
          </a:p>
        </p:txBody>
      </p:sp>
      <p:sp>
        <p:nvSpPr>
          <p:cNvPr id="344" name="Google Shape;344;p37"/>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pic>
        <p:nvPicPr>
          <p:cNvPr id="345" name="Google Shape;345;p37"/>
          <p:cNvPicPr preferRelativeResize="0"/>
          <p:nvPr/>
        </p:nvPicPr>
        <p:blipFill>
          <a:blip r:embed="rId3">
            <a:alphaModFix/>
          </a:blip>
          <a:stretch>
            <a:fillRect/>
          </a:stretch>
        </p:blipFill>
        <p:spPr>
          <a:xfrm>
            <a:off x="433575" y="957600"/>
            <a:ext cx="8236850" cy="55856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8"/>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GRB User Group</a:t>
            </a:r>
            <a:endParaRPr/>
          </a:p>
        </p:txBody>
      </p:sp>
      <p:sp>
        <p:nvSpPr>
          <p:cNvPr id="352" name="Google Shape;352;p38"/>
          <p:cNvSpPr txBox="1"/>
          <p:nvPr/>
        </p:nvSpPr>
        <p:spPr>
          <a:xfrm>
            <a:off x="115900" y="987475"/>
            <a:ext cx="8686800" cy="5079900"/>
          </a:xfrm>
          <a:prstGeom prst="rect">
            <a:avLst/>
          </a:prstGeom>
          <a:noFill/>
          <a:ln>
            <a:noFill/>
          </a:ln>
        </p:spPr>
        <p:txBody>
          <a:bodyPr spcFirstLastPara="1" wrap="square" lIns="0" tIns="0" rIns="0" bIns="0" anchor="t" anchorCtr="0">
            <a:noAutofit/>
          </a:bodyPr>
          <a:lstStyle/>
          <a:p>
            <a:pPr marL="192877" lvl="0" indent="-192877" algn="l" rtl="0">
              <a:lnSpc>
                <a:spcPct val="80000"/>
              </a:lnSpc>
              <a:spcBef>
                <a:spcPts val="0"/>
              </a:spcBef>
              <a:spcAft>
                <a:spcPts val="0"/>
              </a:spcAft>
              <a:buClr>
                <a:srgbClr val="000000"/>
              </a:buClr>
              <a:buSzPts val="1850"/>
              <a:buChar char="•"/>
            </a:pPr>
            <a:r>
              <a:rPr lang="en-US" sz="1850">
                <a:solidFill>
                  <a:srgbClr val="000000"/>
                </a:solidFill>
                <a:latin typeface="Calibri"/>
                <a:ea typeface="Calibri"/>
                <a:cs typeface="Calibri"/>
                <a:sym typeface="Calibri"/>
              </a:rPr>
              <a:t>There are 160 members in the GRB User Group</a:t>
            </a:r>
            <a:endParaRPr sz="1463">
              <a:solidFill>
                <a:srgbClr val="000000"/>
              </a:solidFill>
              <a:latin typeface="Calibri"/>
              <a:ea typeface="Calibri"/>
              <a:cs typeface="Calibri"/>
              <a:sym typeface="Calibri"/>
            </a:endParaRPr>
          </a:p>
          <a:p>
            <a:pPr marL="192877" lvl="0" indent="-192877"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By participating in the GRB User Group and borrowing the GRB Simulators, the vendors, manufacturers, and system integrators were able to provide early support to GOES-16 users by providing software solutions for product generation</a:t>
            </a:r>
            <a:endParaRPr sz="1463">
              <a:solidFill>
                <a:srgbClr val="000000"/>
              </a:solidFill>
              <a:latin typeface="Calibri"/>
              <a:ea typeface="Calibri"/>
              <a:cs typeface="Calibri"/>
              <a:sym typeface="Calibri"/>
            </a:endParaRPr>
          </a:p>
          <a:p>
            <a:pPr marL="192877" lvl="0" indent="-192877"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The GRB vendors, manufacturers, and system integrators are listed at: </a:t>
            </a:r>
            <a:r>
              <a:rPr lang="en-US" sz="1850" u="sng">
                <a:solidFill>
                  <a:srgbClr val="084284"/>
                </a:solidFill>
                <a:latin typeface="Calibri"/>
                <a:ea typeface="Calibri"/>
                <a:cs typeface="Calibri"/>
                <a:sym typeface="Calibri"/>
                <a:hlinkClick r:id="rId3"/>
              </a:rPr>
              <a:t>https://noaasis.noaa.gov/NOAASIS/ml/manulst.html</a:t>
            </a:r>
            <a:endParaRPr sz="1850">
              <a:solidFill>
                <a:srgbClr val="000000"/>
              </a:solidFill>
              <a:latin typeface="Calibri"/>
              <a:ea typeface="Calibri"/>
              <a:cs typeface="Calibri"/>
              <a:sym typeface="Calibri"/>
            </a:endParaRPr>
          </a:p>
          <a:p>
            <a:pPr marL="192877" lvl="0" indent="-192877"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The GRB User Group meets by phone every three months</a:t>
            </a:r>
            <a:endParaRPr sz="1463">
              <a:solidFill>
                <a:srgbClr val="000000"/>
              </a:solidFill>
              <a:latin typeface="Calibri"/>
              <a:ea typeface="Calibri"/>
              <a:cs typeface="Calibri"/>
              <a:sym typeface="Calibri"/>
            </a:endParaRPr>
          </a:p>
          <a:p>
            <a:pPr marL="192877" lvl="0" indent="-192877"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 Prior to going live with a GOES-R ground system software patch that includes a GRB structural change, the GOES-R Product Readiness and Operations (PRO) Team provides the following to GRB users:</a:t>
            </a:r>
            <a:endParaRPr sz="1463">
              <a:solidFill>
                <a:srgbClr val="000000"/>
              </a:solidFill>
              <a:latin typeface="Calibri"/>
              <a:ea typeface="Calibri"/>
              <a:cs typeface="Calibri"/>
              <a:sym typeface="Calibri"/>
            </a:endParaRPr>
          </a:p>
          <a:p>
            <a:pPr marL="417899" lvl="1" indent="-160731"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List of changes by Algorithm Discrepancy Report (ADR) and Work Request (WR) number</a:t>
            </a:r>
            <a:endParaRPr sz="1463">
              <a:solidFill>
                <a:srgbClr val="000000"/>
              </a:solidFill>
              <a:latin typeface="Calibri"/>
              <a:ea typeface="Calibri"/>
              <a:cs typeface="Calibri"/>
              <a:sym typeface="Calibri"/>
            </a:endParaRPr>
          </a:p>
          <a:p>
            <a:pPr marL="417899" lvl="1" indent="-160731"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Redlines to the Product Definition and Users Guide (PUG) Volume 4</a:t>
            </a:r>
            <a:endParaRPr sz="1463">
              <a:solidFill>
                <a:srgbClr val="000000"/>
              </a:solidFill>
              <a:latin typeface="Calibri"/>
              <a:ea typeface="Calibri"/>
              <a:cs typeface="Calibri"/>
              <a:sym typeface="Calibri"/>
            </a:endParaRPr>
          </a:p>
          <a:p>
            <a:pPr marL="417899" lvl="1" indent="-160731"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Test Data Files</a:t>
            </a:r>
            <a:endParaRPr sz="1463">
              <a:solidFill>
                <a:srgbClr val="000000"/>
              </a:solidFill>
              <a:latin typeface="Calibri"/>
              <a:ea typeface="Calibri"/>
              <a:cs typeface="Calibri"/>
              <a:sym typeface="Calibri"/>
            </a:endParaRPr>
          </a:p>
          <a:p>
            <a:pPr marL="192877" lvl="0" indent="-192877" algn="l" rtl="0">
              <a:lnSpc>
                <a:spcPct val="80000"/>
              </a:lnSpc>
              <a:spcBef>
                <a:spcPts val="1200"/>
              </a:spcBef>
              <a:spcAft>
                <a:spcPts val="0"/>
              </a:spcAft>
              <a:buClr>
                <a:srgbClr val="000000"/>
              </a:buClr>
              <a:buSzPts val="1850"/>
              <a:buChar char="•"/>
            </a:pPr>
            <a:r>
              <a:rPr lang="en-US" sz="1850">
                <a:solidFill>
                  <a:srgbClr val="000000"/>
                </a:solidFill>
                <a:latin typeface="Calibri"/>
                <a:ea typeface="Calibri"/>
                <a:cs typeface="Calibri"/>
                <a:sym typeface="Calibri"/>
              </a:rPr>
              <a:t>OSPO chairs the GRB User Group. OSPO is updating the NOAASIS website with more information for GOES-R users:  </a:t>
            </a:r>
            <a:r>
              <a:rPr lang="en-US" sz="1850" u="sng">
                <a:solidFill>
                  <a:srgbClr val="084284"/>
                </a:solidFill>
                <a:latin typeface="Calibri"/>
                <a:ea typeface="Calibri"/>
                <a:cs typeface="Calibri"/>
                <a:sym typeface="Calibri"/>
                <a:hlinkClick r:id="rId4"/>
              </a:rPr>
              <a:t>https://noaasis.noaa.gov</a:t>
            </a:r>
            <a:endParaRPr sz="1850">
              <a:solidFill>
                <a:srgbClr val="000000"/>
              </a:solidFill>
              <a:latin typeface="Calibri"/>
              <a:ea typeface="Calibri"/>
              <a:cs typeface="Calibri"/>
              <a:sym typeface="Calibri"/>
            </a:endParaRPr>
          </a:p>
          <a:p>
            <a:pPr marL="192877" lvl="0" indent="-75402" algn="l" rtl="0">
              <a:lnSpc>
                <a:spcPct val="80000"/>
              </a:lnSpc>
              <a:spcBef>
                <a:spcPts val="1200"/>
              </a:spcBef>
              <a:spcAft>
                <a:spcPts val="0"/>
              </a:spcAft>
              <a:buNone/>
            </a:pPr>
            <a:endParaRPr sz="1850">
              <a:solidFill>
                <a:srgbClr val="000000"/>
              </a:solidFill>
              <a:latin typeface="Calibri"/>
              <a:ea typeface="Calibri"/>
              <a:cs typeface="Calibri"/>
              <a:sym typeface="Calibri"/>
            </a:endParaRPr>
          </a:p>
          <a:p>
            <a:pPr marL="192877" lvl="0" indent="-75402" algn="l" rtl="0">
              <a:lnSpc>
                <a:spcPct val="80000"/>
              </a:lnSpc>
              <a:spcBef>
                <a:spcPts val="970"/>
              </a:spcBef>
              <a:spcAft>
                <a:spcPts val="0"/>
              </a:spcAft>
              <a:buNone/>
            </a:pPr>
            <a:endParaRPr sz="1850">
              <a:solidFill>
                <a:srgbClr val="000000"/>
              </a:solidFill>
              <a:latin typeface="Calibri"/>
              <a:ea typeface="Calibri"/>
              <a:cs typeface="Calibri"/>
              <a:sym typeface="Calibri"/>
            </a:endParaRPr>
          </a:p>
          <a:p>
            <a:pPr marL="192877" lvl="0" indent="-75402" algn="l" rtl="0">
              <a:lnSpc>
                <a:spcPct val="80000"/>
              </a:lnSpc>
              <a:spcBef>
                <a:spcPts val="370"/>
              </a:spcBef>
              <a:spcAft>
                <a:spcPts val="0"/>
              </a:spcAft>
              <a:buNone/>
            </a:pPr>
            <a:endParaRPr sz="1850">
              <a:solidFill>
                <a:srgbClr val="000000"/>
              </a:solidFill>
              <a:latin typeface="Calibri"/>
              <a:ea typeface="Calibri"/>
              <a:cs typeface="Calibri"/>
              <a:sym typeface="Calibri"/>
            </a:endParaRPr>
          </a:p>
          <a:p>
            <a:pPr marL="192877" lvl="0" indent="-106961" algn="l" rtl="0">
              <a:lnSpc>
                <a:spcPct val="80000"/>
              </a:lnSpc>
              <a:spcBef>
                <a:spcPts val="271"/>
              </a:spcBef>
              <a:spcAft>
                <a:spcPts val="0"/>
              </a:spcAft>
              <a:buNone/>
            </a:pPr>
            <a:endParaRPr sz="1353">
              <a:solidFill>
                <a:srgbClr val="000000"/>
              </a:solidFill>
              <a:latin typeface="Calibri"/>
              <a:ea typeface="Calibri"/>
              <a:cs typeface="Calibri"/>
              <a:sym typeface="Calibri"/>
            </a:endParaRPr>
          </a:p>
        </p:txBody>
      </p:sp>
      <p:sp>
        <p:nvSpPr>
          <p:cNvPr id="355" name="Google Shape;355;p38"/>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9"/>
          <p:cNvSpPr txBox="1">
            <a:spLocks noGrp="1"/>
          </p:cNvSpPr>
          <p:nvPr>
            <p:ph type="title"/>
          </p:nvPr>
        </p:nvSpPr>
        <p:spPr>
          <a:xfrm>
            <a:off x="1600199" y="0"/>
            <a:ext cx="7543800" cy="822900"/>
          </a:xfrm>
          <a:prstGeom prst="rect">
            <a:avLst/>
          </a:prstGeom>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Font typeface="Arial"/>
              <a:buNone/>
            </a:pPr>
            <a:r>
              <a:rPr lang="en-US" sz="2800">
                <a:latin typeface="Arial"/>
                <a:ea typeface="Arial"/>
                <a:cs typeface="Arial"/>
                <a:sym typeface="Arial"/>
              </a:rPr>
              <a:t>Community Satellite Processing Package for Geostationary Data</a:t>
            </a:r>
            <a:endParaRPr/>
          </a:p>
        </p:txBody>
      </p:sp>
      <p:sp>
        <p:nvSpPr>
          <p:cNvPr id="362" name="Google Shape;362;p39"/>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63" name="Google Shape;363;p39"/>
          <p:cNvSpPr/>
          <p:nvPr/>
        </p:nvSpPr>
        <p:spPr>
          <a:xfrm>
            <a:off x="8134119" y="1164748"/>
            <a:ext cx="492900" cy="570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364" name="Google Shape;364;p39"/>
          <p:cNvSpPr/>
          <p:nvPr/>
        </p:nvSpPr>
        <p:spPr>
          <a:xfrm>
            <a:off x="8091787" y="1763141"/>
            <a:ext cx="582600" cy="6393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365" name="Google Shape;365;p39"/>
          <p:cNvSpPr/>
          <p:nvPr/>
        </p:nvSpPr>
        <p:spPr>
          <a:xfrm>
            <a:off x="88523" y="4554938"/>
            <a:ext cx="3763800" cy="2094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366" name="Google Shape;366;p39"/>
          <p:cNvSpPr txBox="1"/>
          <p:nvPr/>
        </p:nvSpPr>
        <p:spPr>
          <a:xfrm>
            <a:off x="699681" y="4259197"/>
            <a:ext cx="1834800" cy="215400"/>
          </a:xfrm>
          <a:prstGeom prst="rect">
            <a:avLst/>
          </a:prstGeom>
          <a:noFill/>
          <a:ln>
            <a:noFill/>
          </a:ln>
        </p:spPr>
        <p:txBody>
          <a:bodyPr spcFirstLastPara="1" wrap="square" lIns="0" tIns="0" rIns="0" bIns="0" anchor="t" anchorCtr="0">
            <a:noAutofit/>
          </a:bodyPr>
          <a:lstStyle/>
          <a:p>
            <a:pPr marL="7143" marR="0" lvl="0" indent="0" algn="ctr" rtl="0">
              <a:spcBef>
                <a:spcPts val="0"/>
              </a:spcBef>
              <a:spcAft>
                <a:spcPts val="0"/>
              </a:spcAft>
              <a:buNone/>
            </a:pPr>
            <a:r>
              <a:rPr lang="en-US" sz="1400" b="1">
                <a:solidFill>
                  <a:srgbClr val="000000"/>
                </a:solidFill>
                <a:latin typeface="Arial"/>
                <a:ea typeface="Arial"/>
                <a:cs typeface="Arial"/>
                <a:sym typeface="Arial"/>
              </a:rPr>
              <a:t>ABI L1 Quicklooks</a:t>
            </a:r>
            <a:endParaRPr sz="1400" b="1">
              <a:solidFill>
                <a:srgbClr val="000000"/>
              </a:solidFill>
              <a:latin typeface="Arial"/>
              <a:ea typeface="Arial"/>
              <a:cs typeface="Arial"/>
              <a:sym typeface="Arial"/>
            </a:endParaRPr>
          </a:p>
        </p:txBody>
      </p:sp>
      <p:sp>
        <p:nvSpPr>
          <p:cNvPr id="367" name="Google Shape;367;p39"/>
          <p:cNvSpPr txBox="1"/>
          <p:nvPr/>
        </p:nvSpPr>
        <p:spPr>
          <a:xfrm>
            <a:off x="4289345" y="4339557"/>
            <a:ext cx="1323300" cy="215400"/>
          </a:xfrm>
          <a:prstGeom prst="rect">
            <a:avLst/>
          </a:prstGeom>
          <a:noFill/>
          <a:ln>
            <a:noFill/>
          </a:ln>
        </p:spPr>
        <p:txBody>
          <a:bodyPr spcFirstLastPara="1" wrap="square" lIns="0" tIns="0" rIns="0" bIns="0" anchor="t" anchorCtr="0">
            <a:noAutofit/>
          </a:bodyPr>
          <a:lstStyle/>
          <a:p>
            <a:pPr marL="7143" marR="2857" lvl="0" indent="0" algn="l" rtl="0">
              <a:spcBef>
                <a:spcPts val="0"/>
              </a:spcBef>
              <a:spcAft>
                <a:spcPts val="0"/>
              </a:spcAft>
              <a:buNone/>
            </a:pPr>
            <a:r>
              <a:rPr lang="en-US" sz="1400" b="1">
                <a:solidFill>
                  <a:srgbClr val="000000"/>
                </a:solidFill>
                <a:latin typeface="Arial"/>
                <a:ea typeface="Arial"/>
                <a:cs typeface="Arial"/>
                <a:sym typeface="Arial"/>
              </a:rPr>
              <a:t>SUVI Imagery</a:t>
            </a:r>
            <a:endParaRPr sz="1400" b="1">
              <a:solidFill>
                <a:srgbClr val="000000"/>
              </a:solidFill>
              <a:latin typeface="Arial"/>
              <a:ea typeface="Arial"/>
              <a:cs typeface="Arial"/>
              <a:sym typeface="Arial"/>
            </a:endParaRPr>
          </a:p>
        </p:txBody>
      </p:sp>
      <p:sp>
        <p:nvSpPr>
          <p:cNvPr id="368" name="Google Shape;368;p39"/>
          <p:cNvSpPr txBox="1"/>
          <p:nvPr/>
        </p:nvSpPr>
        <p:spPr>
          <a:xfrm>
            <a:off x="88534" y="1017061"/>
            <a:ext cx="7770600" cy="3048000"/>
          </a:xfrm>
          <a:prstGeom prst="rect">
            <a:avLst/>
          </a:prstGeom>
          <a:noFill/>
          <a:ln>
            <a:noFill/>
          </a:ln>
        </p:spPr>
        <p:txBody>
          <a:bodyPr spcFirstLastPara="1" wrap="square" lIns="0" tIns="0" rIns="0" bIns="0" anchor="t" anchorCtr="0">
            <a:noAutofit/>
          </a:bodyPr>
          <a:lstStyle/>
          <a:p>
            <a:pPr marL="192877" lvl="0" indent="-197322" algn="l" rtl="0">
              <a:spcBef>
                <a:spcPts val="0"/>
              </a:spcBef>
              <a:spcAft>
                <a:spcPts val="0"/>
              </a:spcAft>
              <a:buClr>
                <a:srgbClr val="000000"/>
              </a:buClr>
              <a:buSzPts val="1600"/>
              <a:buChar char="•"/>
            </a:pPr>
            <a:r>
              <a:rPr lang="en-US" sz="1600">
                <a:solidFill>
                  <a:srgbClr val="000000"/>
                </a:solidFill>
                <a:latin typeface="Calibri"/>
                <a:ea typeface="Calibri"/>
                <a:cs typeface="Calibri"/>
                <a:sym typeface="Calibri"/>
              </a:rPr>
              <a:t>Funded by NOAA GOES-R Program to create and distribute software to process direct broadcast data from geostationary satellites, generating products in real-time</a:t>
            </a:r>
            <a:endParaRPr sz="1600">
              <a:solidFill>
                <a:srgbClr val="000000"/>
              </a:solidFill>
              <a:latin typeface="Calibri"/>
              <a:ea typeface="Calibri"/>
              <a:cs typeface="Calibri"/>
              <a:sym typeface="Calibri"/>
            </a:endParaRPr>
          </a:p>
          <a:p>
            <a:pPr marL="192877" lvl="0" indent="-197322"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All software is free to download and use</a:t>
            </a:r>
            <a:endParaRPr sz="1600">
              <a:solidFill>
                <a:srgbClr val="000000"/>
              </a:solidFill>
              <a:latin typeface="Calibri"/>
              <a:ea typeface="Calibri"/>
              <a:cs typeface="Calibri"/>
              <a:sym typeface="Calibri"/>
            </a:endParaRPr>
          </a:p>
          <a:p>
            <a:pPr marL="192877" lvl="0" indent="-197322"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Software is available to:</a:t>
            </a:r>
            <a:endParaRPr sz="1600">
              <a:solidFill>
                <a:srgbClr val="000000"/>
              </a:solidFill>
              <a:latin typeface="Calibri"/>
              <a:ea typeface="Calibri"/>
              <a:cs typeface="Calibri"/>
              <a:sym typeface="Calibri"/>
            </a:endParaRPr>
          </a:p>
          <a:p>
            <a:pPr marL="417899" lvl="1" indent="-165176"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Process the GOES-16 and GOES-17 GRB data streams, reconstructing the products that were generated on the ground system</a:t>
            </a:r>
            <a:endParaRPr sz="1600">
              <a:solidFill>
                <a:srgbClr val="000000"/>
              </a:solidFill>
              <a:latin typeface="Calibri"/>
              <a:ea typeface="Calibri"/>
              <a:cs typeface="Calibri"/>
              <a:sym typeface="Calibri"/>
            </a:endParaRPr>
          </a:p>
          <a:p>
            <a:pPr marL="417899" lvl="1" indent="-165176"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Further process GOES-16 ABI data to generate Level 2 products</a:t>
            </a:r>
            <a:endParaRPr sz="1600">
              <a:solidFill>
                <a:srgbClr val="000000"/>
              </a:solidFill>
              <a:latin typeface="Calibri"/>
              <a:ea typeface="Calibri"/>
              <a:cs typeface="Calibri"/>
              <a:sym typeface="Calibri"/>
            </a:endParaRPr>
          </a:p>
          <a:p>
            <a:pPr marL="417899" lvl="1" indent="-165176"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Process direct broadcast data from GOES-15 and Himawari-8 </a:t>
            </a:r>
            <a:endParaRPr sz="1600">
              <a:solidFill>
                <a:srgbClr val="000000"/>
              </a:solidFill>
              <a:latin typeface="Calibri"/>
              <a:ea typeface="Calibri"/>
              <a:cs typeface="Calibri"/>
              <a:sym typeface="Calibri"/>
            </a:endParaRPr>
          </a:p>
          <a:p>
            <a:pPr marL="417899" lvl="1" indent="-165176"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Create high quality RGB and single band images in GeoTiff format</a:t>
            </a:r>
            <a:endParaRPr sz="1600">
              <a:solidFill>
                <a:srgbClr val="000000"/>
              </a:solidFill>
              <a:latin typeface="Calibri"/>
              <a:ea typeface="Calibri"/>
              <a:cs typeface="Calibri"/>
              <a:sym typeface="Calibri"/>
            </a:endParaRPr>
          </a:p>
          <a:p>
            <a:pPr marL="192877" lvl="0" indent="-197322" algn="l" rtl="0">
              <a:spcBef>
                <a:spcPts val="306"/>
              </a:spcBef>
              <a:spcAft>
                <a:spcPts val="0"/>
              </a:spcAft>
              <a:buClr>
                <a:srgbClr val="000000"/>
              </a:buClr>
              <a:buSzPts val="1600"/>
              <a:buChar char="•"/>
            </a:pPr>
            <a:r>
              <a:rPr lang="en-US" sz="1600">
                <a:solidFill>
                  <a:srgbClr val="000000"/>
                </a:solidFill>
                <a:latin typeface="Calibri"/>
                <a:ea typeface="Calibri"/>
                <a:cs typeface="Calibri"/>
                <a:sym typeface="Calibri"/>
              </a:rPr>
              <a:t>All software is free to download and use. Software is available at: </a:t>
            </a:r>
            <a:r>
              <a:rPr lang="en-US" sz="1600" u="sng">
                <a:solidFill>
                  <a:srgbClr val="084284"/>
                </a:solidFill>
                <a:latin typeface="Calibri"/>
                <a:ea typeface="Calibri"/>
                <a:cs typeface="Calibri"/>
                <a:sym typeface="Calibri"/>
                <a:hlinkClick r:id="rId6"/>
              </a:rPr>
              <a:t>http://cimss.ssec.wisc.edu/csppgeo/</a:t>
            </a:r>
            <a:endParaRPr sz="1600">
              <a:solidFill>
                <a:srgbClr val="000000"/>
              </a:solidFill>
              <a:latin typeface="Calibri"/>
              <a:ea typeface="Calibri"/>
              <a:cs typeface="Calibri"/>
              <a:sym typeface="Calibri"/>
            </a:endParaRPr>
          </a:p>
        </p:txBody>
      </p:sp>
      <p:sp>
        <p:nvSpPr>
          <p:cNvPr id="369" name="Google Shape;369;p39"/>
          <p:cNvSpPr txBox="1"/>
          <p:nvPr/>
        </p:nvSpPr>
        <p:spPr>
          <a:xfrm>
            <a:off x="6531910" y="3564816"/>
            <a:ext cx="2027700" cy="215400"/>
          </a:xfrm>
          <a:prstGeom prst="rect">
            <a:avLst/>
          </a:prstGeom>
          <a:noFill/>
          <a:ln>
            <a:noFill/>
          </a:ln>
        </p:spPr>
        <p:txBody>
          <a:bodyPr spcFirstLastPara="1" wrap="square" lIns="0" tIns="0" rIns="0" bIns="0" anchor="t" anchorCtr="0">
            <a:noAutofit/>
          </a:bodyPr>
          <a:lstStyle/>
          <a:p>
            <a:pPr marL="28575" marR="2857" lvl="0" indent="-21788" algn="ctr" rtl="0">
              <a:spcBef>
                <a:spcPts val="0"/>
              </a:spcBef>
              <a:spcAft>
                <a:spcPts val="0"/>
              </a:spcAft>
              <a:buNone/>
            </a:pPr>
            <a:r>
              <a:rPr lang="en-US" sz="1400" b="1">
                <a:solidFill>
                  <a:srgbClr val="000000"/>
                </a:solidFill>
                <a:latin typeface="Arial"/>
                <a:ea typeface="Arial"/>
                <a:cs typeface="Arial"/>
                <a:sym typeface="Arial"/>
              </a:rPr>
              <a:t>ABI true color</a:t>
            </a:r>
            <a:endParaRPr/>
          </a:p>
        </p:txBody>
      </p:sp>
      <p:pic>
        <p:nvPicPr>
          <p:cNvPr id="370" name="Google Shape;370;p39"/>
          <p:cNvPicPr preferRelativeResize="0"/>
          <p:nvPr/>
        </p:nvPicPr>
        <p:blipFill rotWithShape="1">
          <a:blip r:embed="rId7">
            <a:alphaModFix/>
          </a:blip>
          <a:srcRect/>
          <a:stretch/>
        </p:blipFill>
        <p:spPr>
          <a:xfrm>
            <a:off x="6049646" y="3828956"/>
            <a:ext cx="2992280" cy="2992280"/>
          </a:xfrm>
          <a:prstGeom prst="rect">
            <a:avLst/>
          </a:prstGeom>
          <a:noFill/>
          <a:ln>
            <a:noFill/>
          </a:ln>
        </p:spPr>
      </p:pic>
      <p:sp>
        <p:nvSpPr>
          <p:cNvPr id="371" name="Google Shape;371;p39"/>
          <p:cNvSpPr/>
          <p:nvPr/>
        </p:nvSpPr>
        <p:spPr>
          <a:xfrm>
            <a:off x="3944641" y="4554948"/>
            <a:ext cx="2012700" cy="18882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0"/>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CSPP Geo Level 2 Processing</a:t>
            </a:r>
            <a:endParaRPr/>
          </a:p>
        </p:txBody>
      </p:sp>
      <p:sp>
        <p:nvSpPr>
          <p:cNvPr id="378" name="Google Shape;378;p40"/>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79" name="Google Shape;379;p40"/>
          <p:cNvSpPr txBox="1"/>
          <p:nvPr/>
        </p:nvSpPr>
        <p:spPr>
          <a:xfrm>
            <a:off x="228601" y="1059295"/>
            <a:ext cx="8329500" cy="3917100"/>
          </a:xfrm>
          <a:prstGeom prst="rect">
            <a:avLst/>
          </a:prstGeom>
          <a:noFill/>
          <a:ln>
            <a:noFill/>
          </a:ln>
        </p:spPr>
        <p:txBody>
          <a:bodyPr spcFirstLastPara="1" wrap="square" lIns="0" tIns="0" rIns="0" bIns="0" anchor="t" anchorCtr="0">
            <a:noAutofit/>
          </a:bodyPr>
          <a:lstStyle/>
          <a:p>
            <a:pPr marL="192877" lvl="0" indent="-192877" algn="l" rtl="0">
              <a:spcBef>
                <a:spcPts val="0"/>
              </a:spcBef>
              <a:spcAft>
                <a:spcPts val="0"/>
              </a:spcAft>
              <a:buClr>
                <a:srgbClr val="000000"/>
              </a:buClr>
              <a:buSzPts val="2000"/>
              <a:buChar char="•"/>
            </a:pPr>
            <a:r>
              <a:rPr lang="en-US" sz="2000">
                <a:solidFill>
                  <a:srgbClr val="000000"/>
                </a:solidFill>
                <a:latin typeface="Calibri"/>
                <a:ea typeface="Calibri"/>
                <a:cs typeface="Calibri"/>
                <a:sym typeface="Calibri"/>
              </a:rPr>
              <a:t>ABI Level 2 products are generated by research implementations of the operational algorithms, running in the “AIT Framework” which was developed at NOAA</a:t>
            </a:r>
            <a:endParaRPr sz="1463">
              <a:solidFill>
                <a:srgbClr val="000000"/>
              </a:solidFill>
              <a:latin typeface="Calibri"/>
              <a:ea typeface="Calibri"/>
              <a:cs typeface="Calibri"/>
              <a:sym typeface="Calibri"/>
            </a:endParaRPr>
          </a:p>
          <a:p>
            <a:pPr marL="192877" lvl="0" indent="-192877" algn="l" rtl="0">
              <a:spcBef>
                <a:spcPts val="400"/>
              </a:spcBef>
              <a:spcAft>
                <a:spcPts val="0"/>
              </a:spcAft>
              <a:buClr>
                <a:srgbClr val="000000"/>
              </a:buClr>
              <a:buSzPts val="2000"/>
              <a:buChar char="•"/>
            </a:pPr>
            <a:r>
              <a:rPr lang="en-US" sz="2000">
                <a:solidFill>
                  <a:srgbClr val="000000"/>
                </a:solidFill>
                <a:latin typeface="Calibri"/>
                <a:ea typeface="Calibri"/>
                <a:cs typeface="Calibri"/>
                <a:sym typeface="Calibri"/>
              </a:rPr>
              <a:t>Level 2 products are available in CSPP Geo AIT Framework Version 1 beta:</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Aerosol Detection: Smoke and Dust	</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Top Height</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Aerosol Optical Depth	</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Top Phase</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Clear Sky Mask	</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Top Pressure</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and Moisture Imagery	</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Top Temperature</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Optical Depth (day/night)	</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Land Surface Temperature (skin)</a:t>
            </a:r>
            <a:endParaRPr sz="1463">
              <a:solidFill>
                <a:srgbClr val="000000"/>
              </a:solidFill>
              <a:latin typeface="Calibri"/>
              <a:ea typeface="Calibri"/>
              <a:cs typeface="Calibri"/>
              <a:sym typeface="Calibri"/>
            </a:endParaRPr>
          </a:p>
          <a:p>
            <a:pPr marL="417899" lvl="1" indent="-160731" algn="l" rtl="0">
              <a:spcBef>
                <a:spcPts val="400"/>
              </a:spcBef>
              <a:spcAft>
                <a:spcPts val="0"/>
              </a:spcAft>
              <a:buClr>
                <a:srgbClr val="FFFFFF"/>
              </a:buClr>
              <a:buSzPts val="2000"/>
              <a:buFont typeface="Noto Sans Symbols"/>
              <a:buChar char="⮚"/>
            </a:pPr>
            <a:r>
              <a:rPr lang="en-US" sz="2000">
                <a:solidFill>
                  <a:srgbClr val="000000"/>
                </a:solidFill>
                <a:latin typeface="Calibri"/>
                <a:ea typeface="Calibri"/>
                <a:cs typeface="Calibri"/>
                <a:sym typeface="Calibri"/>
              </a:rPr>
              <a:t> Cloud Particle Size Distribution (day/night)	</a:t>
            </a:r>
            <a:endParaRPr sz="1463">
              <a:solidFill>
                <a:srgbClr val="000000"/>
              </a:solidFill>
              <a:latin typeface="Calibri"/>
              <a:ea typeface="Calibri"/>
              <a:cs typeface="Calibri"/>
              <a:sym typeface="Calibri"/>
            </a:endParaRPr>
          </a:p>
          <a:p>
            <a:pPr marL="192877" lvl="0" indent="-65877" algn="l" rtl="0">
              <a:spcBef>
                <a:spcPts val="400"/>
              </a:spcBef>
              <a:spcAft>
                <a:spcPts val="0"/>
              </a:spcAft>
              <a:buNone/>
            </a:pPr>
            <a:endParaRPr sz="2000">
              <a:solidFill>
                <a:srgbClr val="000000"/>
              </a:solidFill>
              <a:latin typeface="Calibri"/>
              <a:ea typeface="Calibri"/>
              <a:cs typeface="Calibri"/>
              <a:sym typeface="Calibri"/>
            </a:endParaRPr>
          </a:p>
        </p:txBody>
      </p:sp>
      <p:sp>
        <p:nvSpPr>
          <p:cNvPr id="380" name="Google Shape;380;p40"/>
          <p:cNvSpPr txBox="1"/>
          <p:nvPr/>
        </p:nvSpPr>
        <p:spPr>
          <a:xfrm>
            <a:off x="5944939" y="2506780"/>
            <a:ext cx="2577300" cy="215400"/>
          </a:xfrm>
          <a:prstGeom prst="rect">
            <a:avLst/>
          </a:prstGeom>
          <a:noFill/>
          <a:ln>
            <a:noFill/>
          </a:ln>
        </p:spPr>
        <p:txBody>
          <a:bodyPr spcFirstLastPara="1" wrap="square" lIns="0" tIns="0" rIns="0" bIns="0" anchor="t" anchorCtr="0">
            <a:noAutofit/>
          </a:bodyPr>
          <a:lstStyle/>
          <a:p>
            <a:pPr marL="7143" marR="2857" lvl="0" indent="0" algn="l" rtl="0">
              <a:spcBef>
                <a:spcPts val="0"/>
              </a:spcBef>
              <a:spcAft>
                <a:spcPts val="0"/>
              </a:spcAft>
              <a:buNone/>
            </a:pPr>
            <a:r>
              <a:rPr lang="en-US" sz="1400" b="1">
                <a:solidFill>
                  <a:srgbClr val="000000"/>
                </a:solidFill>
                <a:latin typeface="Arial"/>
                <a:ea typeface="Arial"/>
                <a:cs typeface="Arial"/>
                <a:sym typeface="Arial"/>
              </a:rPr>
              <a:t>GOES-16 Cloud Top Height </a:t>
            </a:r>
            <a:endParaRPr sz="1400" b="1">
              <a:solidFill>
                <a:srgbClr val="000000"/>
              </a:solidFill>
              <a:latin typeface="Arial"/>
              <a:ea typeface="Arial"/>
              <a:cs typeface="Arial"/>
              <a:sym typeface="Arial"/>
            </a:endParaRPr>
          </a:p>
        </p:txBody>
      </p:sp>
      <p:pic>
        <p:nvPicPr>
          <p:cNvPr id="381" name="Google Shape;381;p40"/>
          <p:cNvPicPr preferRelativeResize="0"/>
          <p:nvPr/>
        </p:nvPicPr>
        <p:blipFill rotWithShape="1">
          <a:blip r:embed="rId3">
            <a:alphaModFix/>
          </a:blip>
          <a:srcRect l="3245" r="8950"/>
          <a:stretch/>
        </p:blipFill>
        <p:spPr>
          <a:xfrm>
            <a:off x="5205046" y="2826000"/>
            <a:ext cx="3809479" cy="347097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Recent Changes to GRB</a:t>
            </a:r>
            <a:endParaRPr/>
          </a:p>
        </p:txBody>
      </p:sp>
      <p:sp>
        <p:nvSpPr>
          <p:cNvPr id="388" name="Google Shape;388;p41"/>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389" name="Google Shape;389;p41"/>
          <p:cNvSpPr txBox="1"/>
          <p:nvPr/>
        </p:nvSpPr>
        <p:spPr>
          <a:xfrm>
            <a:off x="228600" y="1033272"/>
            <a:ext cx="8686800" cy="5257800"/>
          </a:xfrm>
          <a:prstGeom prst="rect">
            <a:avLst/>
          </a:prstGeom>
          <a:noFill/>
          <a:ln>
            <a:noFill/>
          </a:ln>
        </p:spPr>
        <p:txBody>
          <a:bodyPr spcFirstLastPara="1" wrap="square" lIns="0" tIns="0" rIns="0" bIns="0" anchor="t" anchorCtr="0">
            <a:noAutofit/>
          </a:bodyPr>
          <a:lstStyle/>
          <a:p>
            <a:pPr marL="192877" lvl="0" indent="-192877" algn="l" rtl="0">
              <a:spcBef>
                <a:spcPts val="0"/>
              </a:spcBef>
              <a:spcAft>
                <a:spcPts val="0"/>
              </a:spcAft>
              <a:buClr>
                <a:srgbClr val="000000"/>
              </a:buClr>
              <a:buSzPts val="2000"/>
              <a:buChar char="•"/>
            </a:pPr>
            <a:r>
              <a:rPr lang="en-US" sz="2000">
                <a:latin typeface="Calibri"/>
                <a:ea typeface="Calibri"/>
                <a:cs typeface="Calibri"/>
                <a:sym typeface="Calibri"/>
              </a:rPr>
              <a:t>The </a:t>
            </a:r>
            <a:r>
              <a:rPr lang="en-US" sz="2000">
                <a:solidFill>
                  <a:srgbClr val="000000"/>
                </a:solidFill>
                <a:latin typeface="Calibri"/>
                <a:ea typeface="Calibri"/>
                <a:cs typeface="Calibri"/>
                <a:sym typeface="Calibri"/>
              </a:rPr>
              <a:t>DO.07.02.00 patch includes a unique Temperature Data Quality Flag (TDQF) and additional metadata to identify pixels and products impacted by high focal plane temperature. New data quality indicators are provided at both the pixel and product level</a:t>
            </a:r>
            <a:endParaRPr sz="1463">
              <a:solidFill>
                <a:srgbClr val="000000"/>
              </a:solidFill>
              <a:latin typeface="Calibri"/>
              <a:ea typeface="Calibri"/>
              <a:cs typeface="Calibri"/>
              <a:sym typeface="Calibri"/>
            </a:endParaRPr>
          </a:p>
          <a:p>
            <a:pPr marL="417899" lvl="1" indent="-160731" algn="l" rtl="0">
              <a:spcBef>
                <a:spcPts val="1200"/>
              </a:spcBef>
              <a:spcAft>
                <a:spcPts val="0"/>
              </a:spcAft>
              <a:buClr>
                <a:srgbClr val="000000"/>
              </a:buClr>
              <a:buSzPts val="2000"/>
              <a:buChar char="–"/>
            </a:pPr>
            <a:r>
              <a:rPr lang="en-US" sz="2000">
                <a:solidFill>
                  <a:srgbClr val="000000"/>
                </a:solidFill>
                <a:latin typeface="Calibri"/>
                <a:ea typeface="Calibri"/>
                <a:cs typeface="Calibri"/>
                <a:sym typeface="Calibri"/>
              </a:rPr>
              <a:t> At the pixel level, DQF range is extended to include the new flag value 4</a:t>
            </a:r>
            <a:endParaRPr sz="1463">
              <a:solidFill>
                <a:srgbClr val="000000"/>
              </a:solidFill>
              <a:latin typeface="Calibri"/>
              <a:ea typeface="Calibri"/>
              <a:cs typeface="Calibri"/>
              <a:sym typeface="Calibri"/>
            </a:endParaRPr>
          </a:p>
          <a:p>
            <a:pPr marL="417899" lvl="1" indent="-160731" algn="l" rtl="0">
              <a:spcBef>
                <a:spcPts val="1200"/>
              </a:spcBef>
              <a:spcAft>
                <a:spcPts val="0"/>
              </a:spcAft>
              <a:buClr>
                <a:srgbClr val="000000"/>
              </a:buClr>
              <a:buSzPts val="2000"/>
              <a:buChar char="–"/>
            </a:pPr>
            <a:r>
              <a:rPr lang="en-US" sz="2000">
                <a:solidFill>
                  <a:srgbClr val="000000"/>
                </a:solidFill>
                <a:latin typeface="Calibri"/>
                <a:ea typeface="Calibri"/>
                <a:cs typeface="Calibri"/>
                <a:sym typeface="Calibri"/>
              </a:rPr>
              <a:t> At the product level, additional metadata convey the configuration parameters, focal plane temperatures, and TDQF metrics</a:t>
            </a:r>
            <a:endParaRPr sz="1463">
              <a:solidFill>
                <a:srgbClr val="000000"/>
              </a:solidFill>
              <a:latin typeface="Calibri"/>
              <a:ea typeface="Calibri"/>
              <a:cs typeface="Calibri"/>
              <a:sym typeface="Calibri"/>
            </a:endParaRPr>
          </a:p>
          <a:p>
            <a:pPr marL="192877" lvl="0" indent="-192877" algn="l" rtl="0">
              <a:spcBef>
                <a:spcPts val="1200"/>
              </a:spcBef>
              <a:spcAft>
                <a:spcPts val="0"/>
              </a:spcAft>
              <a:buClr>
                <a:srgbClr val="000000"/>
              </a:buClr>
              <a:buSzPts val="2000"/>
              <a:buChar char="•"/>
            </a:pPr>
            <a:r>
              <a:rPr lang="en-US" sz="2000">
                <a:solidFill>
                  <a:srgbClr val="000000"/>
                </a:solidFill>
                <a:latin typeface="Calibri"/>
                <a:ea typeface="Calibri"/>
                <a:cs typeface="Calibri"/>
                <a:sym typeface="Calibri"/>
              </a:rPr>
              <a:t>Build DO.07.02.00 went operational on April 8, 2018. Installation, Test, and Check-Out (ITCO) completed on May 6, 2019</a:t>
            </a:r>
            <a:endParaRPr sz="2000">
              <a:solidFill>
                <a:srgbClr val="000000"/>
              </a:solidFill>
              <a:latin typeface="Calibri"/>
              <a:ea typeface="Calibri"/>
              <a:cs typeface="Calibri"/>
              <a:sym typeface="Calibri"/>
            </a:endParaRPr>
          </a:p>
          <a:p>
            <a:pPr marL="192877" lvl="0" indent="-192877" algn="l" rtl="0">
              <a:spcBef>
                <a:spcPts val="1200"/>
              </a:spcBef>
              <a:spcAft>
                <a:spcPts val="0"/>
              </a:spcAft>
              <a:buClr>
                <a:srgbClr val="000000"/>
              </a:buClr>
              <a:buSzPts val="2000"/>
              <a:buChar char="•"/>
            </a:pPr>
            <a:r>
              <a:rPr lang="en-US" sz="2000">
                <a:solidFill>
                  <a:srgbClr val="000000"/>
                </a:solidFill>
                <a:latin typeface="Calibri"/>
                <a:ea typeface="Calibri"/>
                <a:cs typeface="Calibri"/>
                <a:sym typeface="Calibri"/>
              </a:rPr>
              <a:t>Transition of GOES-16 and GOES-17 ABI to Mode 6 on April 2, 2019, as the default mode (replaced Mode 3 as Flex Mode). Continuous Full Disk Mode (mode 4) will continue to be a secondary operational mode</a:t>
            </a:r>
            <a:endParaRPr sz="1463">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from Matt Seybold – PRO Lead</a:t>
            </a:r>
            <a:endParaRPr lang="en-US" dirty="0"/>
          </a:p>
        </p:txBody>
      </p:sp>
      <p:sp>
        <p:nvSpPr>
          <p:cNvPr id="3" name="Text Placeholder 2"/>
          <p:cNvSpPr>
            <a:spLocks noGrp="1"/>
          </p:cNvSpPr>
          <p:nvPr>
            <p:ph type="body" idx="1"/>
          </p:nvPr>
        </p:nvSpPr>
        <p:spPr/>
        <p:txBody>
          <a:bodyPr/>
          <a:lstStyle/>
          <a:p>
            <a:pPr marL="114300" indent="0">
              <a:buNone/>
            </a:pPr>
            <a:r>
              <a:rPr lang="en-US" sz="2400" dirty="0"/>
              <a:t>Thanks to the GOES-R Program's successful </a:t>
            </a:r>
            <a:r>
              <a:rPr lang="en-US" sz="2400" dirty="0" smtClean="0"/>
              <a:t>GRB </a:t>
            </a:r>
            <a:r>
              <a:rPr lang="en-US" sz="2400" dirty="0"/>
              <a:t>simulator loan project during years preceding GOES-16 launch, 10 receiving systems were developed and available in the commercial market for clients wishing to receive GRB direct readout.  Those same GRB customers also enjoyed the capability of producing their own L2 products using CSPP Geo.  The GOES-R Program is pleased to be a long-time supporter of CSPP Geo software development and sees the readiness of the GRB community as a testament to the strong advance planning and development cooperation between commercial sector GRB receiving companies and GOES-R Program.  Thank you to the GRB receiving companies, SSEC/CIMSS, and the GRB customers for all of their participation in making GRB data delivery a resounding success.</a:t>
            </a:r>
            <a:endParaRPr lang="en-US" sz="24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400" smtClean="0">
                <a:latin typeface="Times New Roman" panose="02020603050405020304" pitchFamily="18" charset="0"/>
                <a:cs typeface="Times New Roman" panose="02020603050405020304" pitchFamily="18" charset="0"/>
              </a:rPr>
              <a:t>2</a:t>
            </a:fld>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261257" y="6291072"/>
            <a:ext cx="9405257" cy="188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413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Summary</a:t>
            </a:r>
            <a:endParaRPr/>
          </a:p>
        </p:txBody>
      </p:sp>
      <p:sp>
        <p:nvSpPr>
          <p:cNvPr id="396" name="Google Shape;396;p42"/>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397" name="Google Shape;397;p42"/>
          <p:cNvSpPr txBox="1"/>
          <p:nvPr/>
        </p:nvSpPr>
        <p:spPr>
          <a:xfrm>
            <a:off x="228600" y="1033272"/>
            <a:ext cx="8686800" cy="5257800"/>
          </a:xfrm>
          <a:prstGeom prst="rect">
            <a:avLst/>
          </a:prstGeom>
          <a:noFill/>
          <a:ln>
            <a:noFill/>
          </a:ln>
        </p:spPr>
        <p:txBody>
          <a:bodyPr spcFirstLastPara="1" wrap="square" lIns="0" tIns="0" rIns="0" bIns="0" anchor="t" anchorCtr="0">
            <a:noAutofit/>
          </a:bodyPr>
          <a:lstStyle/>
          <a:p>
            <a:pPr marL="192877" lvl="0" indent="-192877" algn="l" rtl="0">
              <a:spcBef>
                <a:spcPts val="0"/>
              </a:spcBef>
              <a:spcAft>
                <a:spcPts val="0"/>
              </a:spcAft>
              <a:buClr>
                <a:srgbClr val="000000"/>
              </a:buClr>
              <a:buSzPts val="1800"/>
              <a:buChar char="•"/>
            </a:pPr>
            <a:r>
              <a:rPr lang="en-US" sz="1800">
                <a:solidFill>
                  <a:srgbClr val="000000"/>
                </a:solidFill>
                <a:latin typeface="Calibri"/>
                <a:ea typeface="Calibri"/>
                <a:cs typeface="Calibri"/>
                <a:sym typeface="Calibri"/>
              </a:rPr>
              <a:t>Many of the GRB sites generate GOES-16/17 data products for use in operations, product development, and research. GRB sites develop and generate new products, and tailor products to meet their users’ requirements. GRB sites distribute data products to additional users through:</a:t>
            </a:r>
            <a:endParaRPr sz="1463">
              <a:solidFill>
                <a:srgbClr val="000000"/>
              </a:solidFill>
              <a:latin typeface="Calibri"/>
              <a:ea typeface="Calibri"/>
              <a:cs typeface="Calibri"/>
              <a:sym typeface="Calibri"/>
            </a:endParaRPr>
          </a:p>
          <a:p>
            <a:pPr marL="417899" lvl="1" indent="-160731" algn="l" rtl="0">
              <a:spcBef>
                <a:spcPts val="1200"/>
              </a:spcBef>
              <a:spcAft>
                <a:spcPts val="0"/>
              </a:spcAft>
              <a:buClr>
                <a:srgbClr val="000000"/>
              </a:buClr>
              <a:buSzPts val="1800"/>
              <a:buChar char="–"/>
            </a:pPr>
            <a:r>
              <a:rPr lang="en-US" sz="1800">
                <a:solidFill>
                  <a:srgbClr val="000000"/>
                </a:solidFill>
                <a:latin typeface="Calibri"/>
                <a:ea typeface="Calibri"/>
                <a:cs typeface="Calibri"/>
                <a:sym typeface="Calibri"/>
              </a:rPr>
              <a:t>Websites</a:t>
            </a:r>
            <a:endParaRPr sz="1463">
              <a:solidFill>
                <a:srgbClr val="000000"/>
              </a:solidFill>
              <a:latin typeface="Calibri"/>
              <a:ea typeface="Calibri"/>
              <a:cs typeface="Calibri"/>
              <a:sym typeface="Calibri"/>
            </a:endParaRPr>
          </a:p>
          <a:p>
            <a:pPr marL="417899" lvl="1" indent="-160731" algn="l" rtl="0">
              <a:spcBef>
                <a:spcPts val="1200"/>
              </a:spcBef>
              <a:spcAft>
                <a:spcPts val="0"/>
              </a:spcAft>
              <a:buClr>
                <a:srgbClr val="000000"/>
              </a:buClr>
              <a:buSzPts val="1800"/>
              <a:buChar char="–"/>
            </a:pPr>
            <a:r>
              <a:rPr lang="en-US" sz="1800">
                <a:solidFill>
                  <a:srgbClr val="000000"/>
                </a:solidFill>
                <a:latin typeface="Calibri"/>
                <a:ea typeface="Calibri"/>
                <a:cs typeface="Calibri"/>
                <a:sym typeface="Calibri"/>
              </a:rPr>
              <a:t>Media</a:t>
            </a:r>
            <a:endParaRPr sz="1463">
              <a:solidFill>
                <a:srgbClr val="000000"/>
              </a:solidFill>
              <a:latin typeface="Calibri"/>
              <a:ea typeface="Calibri"/>
              <a:cs typeface="Calibri"/>
              <a:sym typeface="Calibri"/>
            </a:endParaRPr>
          </a:p>
          <a:p>
            <a:pPr marL="417899" lvl="1" indent="-160731" algn="l" rtl="0">
              <a:spcBef>
                <a:spcPts val="1200"/>
              </a:spcBef>
              <a:spcAft>
                <a:spcPts val="0"/>
              </a:spcAft>
              <a:buClr>
                <a:srgbClr val="000000"/>
              </a:buClr>
              <a:buSzPts val="1800"/>
              <a:buChar char="–"/>
            </a:pPr>
            <a:r>
              <a:rPr lang="en-US" sz="1800">
                <a:solidFill>
                  <a:srgbClr val="000000"/>
                </a:solidFill>
                <a:latin typeface="Calibri"/>
                <a:ea typeface="Calibri"/>
                <a:cs typeface="Calibri"/>
                <a:sym typeface="Calibri"/>
              </a:rPr>
              <a:t>Other distribution paths</a:t>
            </a:r>
            <a:endParaRPr sz="1463">
              <a:solidFill>
                <a:srgbClr val="000000"/>
              </a:solidFill>
              <a:latin typeface="Calibri"/>
              <a:ea typeface="Calibri"/>
              <a:cs typeface="Calibri"/>
              <a:sym typeface="Calibri"/>
            </a:endParaRPr>
          </a:p>
          <a:p>
            <a:pPr marL="192877" lvl="0" indent="-192877" algn="l" rtl="0">
              <a:spcBef>
                <a:spcPts val="1200"/>
              </a:spcBef>
              <a:spcAft>
                <a:spcPts val="0"/>
              </a:spcAft>
              <a:buClr>
                <a:srgbClr val="000000"/>
              </a:buClr>
              <a:buSzPts val="1800"/>
              <a:buChar char="•"/>
            </a:pPr>
            <a:r>
              <a:rPr lang="en-US" sz="1800">
                <a:solidFill>
                  <a:srgbClr val="000000"/>
                </a:solidFill>
                <a:latin typeface="Calibri"/>
                <a:ea typeface="Calibri"/>
                <a:cs typeface="Calibri"/>
                <a:sym typeface="Calibri"/>
              </a:rPr>
              <a:t>GRB users, including Univ. of Wisconsin SSEC/CIMSS, participated in the GOES-16 PLT and provided early feedback that resulted in Algorithm Discrepancy Reports (ADR) and Work Requests (WR) and participated in the GOES-17 PLT and provided feedback. GRB users were able to track progress on ADRs and WRs through the GRB User Group</a:t>
            </a:r>
            <a:endParaRPr sz="1463">
              <a:solidFill>
                <a:srgbClr val="000000"/>
              </a:solidFill>
              <a:latin typeface="Calibri"/>
              <a:ea typeface="Calibri"/>
              <a:cs typeface="Calibri"/>
              <a:sym typeface="Calibri"/>
            </a:endParaRPr>
          </a:p>
          <a:p>
            <a:pPr marL="192877" lvl="0" indent="-192877" algn="l" rtl="0">
              <a:spcBef>
                <a:spcPts val="1200"/>
              </a:spcBef>
              <a:spcAft>
                <a:spcPts val="0"/>
              </a:spcAft>
              <a:buClr>
                <a:srgbClr val="000000"/>
              </a:buClr>
              <a:buSzPts val="1800"/>
              <a:buChar char="•"/>
            </a:pPr>
            <a:r>
              <a:rPr lang="en-US" sz="1800">
                <a:solidFill>
                  <a:srgbClr val="000000"/>
                </a:solidFill>
                <a:latin typeface="Calibri"/>
                <a:ea typeface="Calibri"/>
                <a:cs typeface="Calibri"/>
                <a:sym typeface="Calibri"/>
              </a:rPr>
              <a:t>Univ. of Wisconsin SSEC/CIMSS provided CSPP Geo software patches prior to the GOES-R Ground System going live with its patch so that CSPP Geo users would have a smooth transition. CSPP Geo data products are kept in sync with the operational products provided by OSPO through the PDA and CLASS</a:t>
            </a:r>
            <a:endParaRPr sz="1800">
              <a:solidFill>
                <a:srgbClr val="000000"/>
              </a:solidFill>
              <a:latin typeface="Calibri"/>
              <a:ea typeface="Calibri"/>
              <a:cs typeface="Calibri"/>
              <a:sym typeface="Calibri"/>
            </a:endParaRPr>
          </a:p>
          <a:p>
            <a:pPr marL="192877" lvl="0" indent="-78577" algn="l" rtl="0">
              <a:spcBef>
                <a:spcPts val="1200"/>
              </a:spcBef>
              <a:spcAft>
                <a:spcPts val="0"/>
              </a:spcAft>
              <a:buNone/>
            </a:pPr>
            <a:endParaRPr sz="1800">
              <a:solidFill>
                <a:srgbClr val="000000"/>
              </a:solidFill>
              <a:latin typeface="Calibri"/>
              <a:ea typeface="Calibri"/>
              <a:cs typeface="Calibri"/>
              <a:sym typeface="Calibri"/>
            </a:endParaRPr>
          </a:p>
          <a:p>
            <a:pPr marL="192877" lvl="0" indent="-78577" algn="l" rtl="0">
              <a:spcBef>
                <a:spcPts val="120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3"/>
          <p:cNvSpPr txBox="1">
            <a:spLocks noGrp="1"/>
          </p:cNvSpPr>
          <p:nvPr>
            <p:ph type="title"/>
          </p:nvPr>
        </p:nvSpPr>
        <p:spPr>
          <a:xfrm>
            <a:off x="837600" y="3077400"/>
            <a:ext cx="7468800" cy="70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GOES-17 Thermal Control Anomaly Summary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04" name="Google Shape;404;p43"/>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imes New Roman" panose="02020603050405020304" pitchFamily="18" charset="0"/>
                <a:cs typeface="Times New Roman" panose="02020603050405020304" pitchFamily="18" charset="0"/>
              </a:rPr>
              <a:t>21</a:t>
            </a:fld>
            <a:endParaRPr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cxnSp>
        <p:nvCxnSpPr>
          <p:cNvPr id="420" name="Google Shape;420;p45"/>
          <p:cNvCxnSpPr/>
          <p:nvPr/>
        </p:nvCxnSpPr>
        <p:spPr>
          <a:xfrm>
            <a:off x="3768436" y="4994294"/>
            <a:ext cx="240146" cy="579623"/>
          </a:xfrm>
          <a:prstGeom prst="straightConnector1">
            <a:avLst/>
          </a:prstGeom>
          <a:noFill/>
          <a:ln w="177800" cap="flat" cmpd="sng">
            <a:solidFill>
              <a:srgbClr val="E6E6E6"/>
            </a:solidFill>
            <a:prstDash val="solid"/>
            <a:round/>
            <a:headEnd type="none" w="sm" len="sm"/>
            <a:tailEnd type="none" w="sm" len="sm"/>
          </a:ln>
        </p:spPr>
      </p:cxnSp>
      <p:sp>
        <p:nvSpPr>
          <p:cNvPr id="421" name="Google Shape;421;p45"/>
          <p:cNvSpPr txBox="1">
            <a:spLocks noGrp="1"/>
          </p:cNvSpPr>
          <p:nvPr>
            <p:ph type="title"/>
          </p:nvPr>
        </p:nvSpPr>
        <p:spPr>
          <a:xfrm>
            <a:off x="1600191" y="-4908"/>
            <a:ext cx="7449216" cy="8656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a:t>Cryocoolers &amp; LHP Model</a:t>
            </a:r>
            <a:endParaRPr/>
          </a:p>
        </p:txBody>
      </p:sp>
      <p:sp>
        <p:nvSpPr>
          <p:cNvPr id="422" name="Google Shape;422;p45"/>
          <p:cNvSpPr/>
          <p:nvPr/>
        </p:nvSpPr>
        <p:spPr>
          <a:xfrm>
            <a:off x="2335304" y="1590195"/>
            <a:ext cx="2405832" cy="2040087"/>
          </a:xfrm>
          <a:prstGeom prst="roundRect">
            <a:avLst>
              <a:gd name="adj" fmla="val 16667"/>
            </a:avLst>
          </a:prstGeom>
          <a:solidFill>
            <a:schemeClr val="accent1">
              <a:alpha val="45882"/>
            </a:schemeClr>
          </a:solidFill>
          <a:ln w="25400" cap="flat" cmpd="sng">
            <a:solidFill>
              <a:srgbClr val="1D3E5F"/>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Cryo Cooler</a:t>
            </a:r>
            <a:endParaRPr/>
          </a:p>
        </p:txBody>
      </p:sp>
      <p:sp>
        <p:nvSpPr>
          <p:cNvPr id="423" name="Google Shape;423;p45"/>
          <p:cNvSpPr/>
          <p:nvPr/>
        </p:nvSpPr>
        <p:spPr>
          <a:xfrm>
            <a:off x="2335304" y="2093485"/>
            <a:ext cx="345666" cy="1186323"/>
          </a:xfrm>
          <a:prstGeom prst="roundRect">
            <a:avLst>
              <a:gd name="adj" fmla="val 16667"/>
            </a:avLst>
          </a:prstGeom>
          <a:solidFill>
            <a:srgbClr val="00B050"/>
          </a:solidFill>
          <a:ln w="25400" cap="flat" cmpd="sng">
            <a:solidFill>
              <a:srgbClr val="1D3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5"/>
          <p:cNvSpPr txBox="1"/>
          <p:nvPr/>
        </p:nvSpPr>
        <p:spPr>
          <a:xfrm rot="-5400000">
            <a:off x="1931846" y="2530678"/>
            <a:ext cx="1152575" cy="31191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Focal Plane</a:t>
            </a:r>
            <a:endParaRPr/>
          </a:p>
        </p:txBody>
      </p:sp>
      <p:sp>
        <p:nvSpPr>
          <p:cNvPr id="425" name="Google Shape;425;p45"/>
          <p:cNvSpPr/>
          <p:nvPr/>
        </p:nvSpPr>
        <p:spPr>
          <a:xfrm>
            <a:off x="4608861" y="1910970"/>
            <a:ext cx="1836174" cy="707922"/>
          </a:xfrm>
          <a:prstGeom prst="donut">
            <a:avLst>
              <a:gd name="adj" fmla="val 25000"/>
            </a:avLst>
          </a:prstGeom>
          <a:noFill/>
          <a:ln w="25400" cap="flat" cmpd="sng">
            <a:solidFill>
              <a:srgbClr val="FF0000">
                <a:alpha val="62745"/>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426" name="Google Shape;426;p45"/>
          <p:cNvSpPr/>
          <p:nvPr/>
        </p:nvSpPr>
        <p:spPr>
          <a:xfrm>
            <a:off x="4625454" y="2618892"/>
            <a:ext cx="1836174" cy="669208"/>
          </a:xfrm>
          <a:prstGeom prst="donut">
            <a:avLst>
              <a:gd name="adj" fmla="val 25000"/>
            </a:avLst>
          </a:prstGeom>
          <a:noFill/>
          <a:ln w="25400" cap="flat" cmpd="sng">
            <a:solidFill>
              <a:srgbClr val="FF0000">
                <a:alpha val="62745"/>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427" name="Google Shape;427;p45"/>
          <p:cNvSpPr/>
          <p:nvPr/>
        </p:nvSpPr>
        <p:spPr>
          <a:xfrm>
            <a:off x="4268725" y="2114224"/>
            <a:ext cx="345666" cy="1186323"/>
          </a:xfrm>
          <a:prstGeom prst="roundRect">
            <a:avLst>
              <a:gd name="adj" fmla="val 16667"/>
            </a:avLst>
          </a:prstGeom>
          <a:solidFill>
            <a:srgbClr val="00B050"/>
          </a:solidFill>
          <a:ln w="25400" cap="flat" cmpd="sng">
            <a:solidFill>
              <a:srgbClr val="1D3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5"/>
          <p:cNvSpPr txBox="1"/>
          <p:nvPr/>
        </p:nvSpPr>
        <p:spPr>
          <a:xfrm rot="-5400000">
            <a:off x="3865270" y="2551402"/>
            <a:ext cx="1152575" cy="31191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Reject</a:t>
            </a:r>
            <a:endParaRPr/>
          </a:p>
        </p:txBody>
      </p:sp>
      <p:sp>
        <p:nvSpPr>
          <p:cNvPr id="429" name="Google Shape;429;p45"/>
          <p:cNvSpPr/>
          <p:nvPr/>
        </p:nvSpPr>
        <p:spPr>
          <a:xfrm>
            <a:off x="6445038" y="1590195"/>
            <a:ext cx="663677" cy="2040087"/>
          </a:xfrm>
          <a:prstGeom prst="cube">
            <a:avLst>
              <a:gd name="adj" fmla="val 43333"/>
            </a:avLst>
          </a:prstGeom>
          <a:solidFill>
            <a:schemeClr val="dk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5"/>
          <p:cNvSpPr txBox="1"/>
          <p:nvPr/>
        </p:nvSpPr>
        <p:spPr>
          <a:xfrm rot="-5400000">
            <a:off x="5756820" y="2565971"/>
            <a:ext cx="1752496" cy="3760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Radiator</a:t>
            </a:r>
            <a:endParaRPr/>
          </a:p>
        </p:txBody>
      </p:sp>
      <p:sp>
        <p:nvSpPr>
          <p:cNvPr id="431" name="Google Shape;431;p45"/>
          <p:cNvSpPr txBox="1"/>
          <p:nvPr/>
        </p:nvSpPr>
        <p:spPr>
          <a:xfrm>
            <a:off x="4934936" y="2567190"/>
            <a:ext cx="1316303"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Loop Heat Pipes</a:t>
            </a:r>
            <a:endParaRPr/>
          </a:p>
        </p:txBody>
      </p:sp>
      <p:sp>
        <p:nvSpPr>
          <p:cNvPr id="432" name="Google Shape;432;p45"/>
          <p:cNvSpPr/>
          <p:nvPr/>
        </p:nvSpPr>
        <p:spPr>
          <a:xfrm>
            <a:off x="7435027" y="2461272"/>
            <a:ext cx="995516" cy="550299"/>
          </a:xfrm>
          <a:prstGeom prst="rightArrow">
            <a:avLst>
              <a:gd name="adj1" fmla="val 50000"/>
              <a:gd name="adj2" fmla="val 50000"/>
            </a:avLst>
          </a:prstGeom>
          <a:solidFill>
            <a:srgbClr val="C00000"/>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Heat</a:t>
            </a:r>
            <a:endParaRPr/>
          </a:p>
        </p:txBody>
      </p:sp>
      <p:sp>
        <p:nvSpPr>
          <p:cNvPr id="433" name="Google Shape;433;p45"/>
          <p:cNvSpPr/>
          <p:nvPr/>
        </p:nvSpPr>
        <p:spPr>
          <a:xfrm>
            <a:off x="1091371" y="2411497"/>
            <a:ext cx="995516" cy="550299"/>
          </a:xfrm>
          <a:prstGeom prst="rightArrow">
            <a:avLst>
              <a:gd name="adj1" fmla="val 50000"/>
              <a:gd name="adj2" fmla="val 50000"/>
            </a:avLst>
          </a:prstGeom>
          <a:solidFill>
            <a:srgbClr val="C00000"/>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dk1"/>
                </a:solidFill>
                <a:latin typeface="Calibri"/>
                <a:ea typeface="Calibri"/>
                <a:cs typeface="Calibri"/>
                <a:sym typeface="Calibri"/>
              </a:rPr>
              <a:t>Heat</a:t>
            </a:r>
            <a:endParaRPr/>
          </a:p>
        </p:txBody>
      </p:sp>
      <p:grpSp>
        <p:nvGrpSpPr>
          <p:cNvPr id="434" name="Google Shape;434;p45"/>
          <p:cNvGrpSpPr/>
          <p:nvPr/>
        </p:nvGrpSpPr>
        <p:grpSpPr>
          <a:xfrm>
            <a:off x="2669476" y="2169532"/>
            <a:ext cx="1582656" cy="640035"/>
            <a:chOff x="3589379" y="4443137"/>
            <a:chExt cx="2110208" cy="1209000"/>
          </a:xfrm>
        </p:grpSpPr>
        <p:sp>
          <p:nvSpPr>
            <p:cNvPr id="435" name="Google Shape;435;p45"/>
            <p:cNvSpPr/>
            <p:nvPr/>
          </p:nvSpPr>
          <p:spPr>
            <a:xfrm rot="5400000">
              <a:off x="4325620" y="4322509"/>
              <a:ext cx="593386" cy="2065869"/>
            </a:xfrm>
            <a:prstGeom prst="curvedLeftArrow">
              <a:avLst>
                <a:gd name="adj1" fmla="val 40860"/>
                <a:gd name="adj2" fmla="val 60248"/>
                <a:gd name="adj3" fmla="val 47369"/>
              </a:avLst>
            </a:prstGeom>
            <a:solidFill>
              <a:schemeClr val="accent1"/>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436" name="Google Shape;436;p45"/>
            <p:cNvSpPr/>
            <p:nvPr/>
          </p:nvSpPr>
          <p:spPr>
            <a:xfrm rot="-5400000">
              <a:off x="4369959" y="3706895"/>
              <a:ext cx="593386" cy="2065869"/>
            </a:xfrm>
            <a:prstGeom prst="curvedLeftArrow">
              <a:avLst>
                <a:gd name="adj1" fmla="val 40860"/>
                <a:gd name="adj2" fmla="val 60248"/>
                <a:gd name="adj3" fmla="val 47369"/>
              </a:avLst>
            </a:prstGeom>
            <a:solidFill>
              <a:schemeClr val="accent2"/>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grpSp>
      <p:grpSp>
        <p:nvGrpSpPr>
          <p:cNvPr id="437" name="Google Shape;437;p45"/>
          <p:cNvGrpSpPr/>
          <p:nvPr/>
        </p:nvGrpSpPr>
        <p:grpSpPr>
          <a:xfrm>
            <a:off x="2669477" y="2632805"/>
            <a:ext cx="1582656" cy="542000"/>
            <a:chOff x="3589379" y="4443137"/>
            <a:chExt cx="2110208" cy="1209000"/>
          </a:xfrm>
        </p:grpSpPr>
        <p:sp>
          <p:nvSpPr>
            <p:cNvPr id="438" name="Google Shape;438;p45"/>
            <p:cNvSpPr/>
            <p:nvPr/>
          </p:nvSpPr>
          <p:spPr>
            <a:xfrm rot="5400000">
              <a:off x="4325620" y="4322509"/>
              <a:ext cx="593386" cy="2065869"/>
            </a:xfrm>
            <a:prstGeom prst="curvedLeftArrow">
              <a:avLst>
                <a:gd name="adj1" fmla="val 40860"/>
                <a:gd name="adj2" fmla="val 60248"/>
                <a:gd name="adj3" fmla="val 47369"/>
              </a:avLst>
            </a:prstGeom>
            <a:solidFill>
              <a:schemeClr val="accent1"/>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439" name="Google Shape;439;p45"/>
            <p:cNvSpPr/>
            <p:nvPr/>
          </p:nvSpPr>
          <p:spPr>
            <a:xfrm rot="-5400000">
              <a:off x="4369959" y="3706895"/>
              <a:ext cx="593386" cy="2065869"/>
            </a:xfrm>
            <a:prstGeom prst="curvedLeftArrow">
              <a:avLst>
                <a:gd name="adj1" fmla="val 40860"/>
                <a:gd name="adj2" fmla="val 60248"/>
                <a:gd name="adj3" fmla="val 47369"/>
              </a:avLst>
            </a:prstGeom>
            <a:solidFill>
              <a:schemeClr val="accent2"/>
            </a:solidFill>
            <a:ln w="25400" cap="flat" cmpd="sng">
              <a:solidFill>
                <a:srgbClr val="1D3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grpSp>
      <p:sp>
        <p:nvSpPr>
          <p:cNvPr id="440" name="Google Shape;440;p45"/>
          <p:cNvSpPr txBox="1"/>
          <p:nvPr/>
        </p:nvSpPr>
        <p:spPr>
          <a:xfrm>
            <a:off x="3113481" y="2197103"/>
            <a:ext cx="736933"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Primary</a:t>
            </a:r>
            <a:endParaRPr/>
          </a:p>
        </p:txBody>
      </p:sp>
      <p:sp>
        <p:nvSpPr>
          <p:cNvPr id="441" name="Google Shape;441;p45"/>
          <p:cNvSpPr txBox="1"/>
          <p:nvPr/>
        </p:nvSpPr>
        <p:spPr>
          <a:xfrm>
            <a:off x="3040332" y="2852664"/>
            <a:ext cx="1104816"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Redundant</a:t>
            </a:r>
            <a:endParaRPr/>
          </a:p>
        </p:txBody>
      </p:sp>
      <p:sp>
        <p:nvSpPr>
          <p:cNvPr id="442" name="Google Shape;442;p45"/>
          <p:cNvSpPr txBox="1"/>
          <p:nvPr/>
        </p:nvSpPr>
        <p:spPr>
          <a:xfrm rot="5400000">
            <a:off x="6113793" y="2552681"/>
            <a:ext cx="112044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Radiator</a:t>
            </a:r>
            <a:endParaRPr/>
          </a:p>
        </p:txBody>
      </p:sp>
      <p:sp>
        <p:nvSpPr>
          <p:cNvPr id="443" name="Google Shape;443;p45"/>
          <p:cNvSpPr txBox="1"/>
          <p:nvPr/>
        </p:nvSpPr>
        <p:spPr>
          <a:xfrm>
            <a:off x="3477432" y="5393927"/>
            <a:ext cx="1280160" cy="954107"/>
          </a:xfrm>
          <a:prstGeom prst="rect">
            <a:avLst/>
          </a:prstGeom>
          <a:gradFill>
            <a:gsLst>
              <a:gs pos="0">
                <a:srgbClr val="CFCFCF"/>
              </a:gs>
              <a:gs pos="35000">
                <a:srgbClr val="C0C0C0"/>
              </a:gs>
              <a:gs pos="100000">
                <a:schemeClr val="lt2"/>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Both cryos are required to maintain FPM temperature</a:t>
            </a:r>
            <a:endParaRPr/>
          </a:p>
        </p:txBody>
      </p:sp>
      <p:sp>
        <p:nvSpPr>
          <p:cNvPr id="444" name="Google Shape;444;p45"/>
          <p:cNvSpPr txBox="1"/>
          <p:nvPr/>
        </p:nvSpPr>
        <p:spPr>
          <a:xfrm>
            <a:off x="2901862" y="3819607"/>
            <a:ext cx="1280160" cy="1384995"/>
          </a:xfrm>
          <a:prstGeom prst="rect">
            <a:avLst/>
          </a:prstGeom>
          <a:gradFill>
            <a:gsLst>
              <a:gs pos="0">
                <a:srgbClr val="CFCFCF"/>
              </a:gs>
              <a:gs pos="35000">
                <a:srgbClr val="C0C0C0"/>
              </a:gs>
              <a:gs pos="100000">
                <a:schemeClr val="lt2"/>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Cryocoolers take heat from the ABI focal plane module (FPM) to a reject surface</a:t>
            </a:r>
            <a:endParaRPr/>
          </a:p>
        </p:txBody>
      </p:sp>
      <p:sp>
        <p:nvSpPr>
          <p:cNvPr id="445" name="Google Shape;445;p45"/>
          <p:cNvSpPr txBox="1"/>
          <p:nvPr/>
        </p:nvSpPr>
        <p:spPr>
          <a:xfrm>
            <a:off x="5000618" y="3824743"/>
            <a:ext cx="1280160" cy="1169551"/>
          </a:xfrm>
          <a:prstGeom prst="rect">
            <a:avLst/>
          </a:prstGeom>
          <a:gradFill>
            <a:gsLst>
              <a:gs pos="0">
                <a:srgbClr val="CFCFCF"/>
              </a:gs>
              <a:gs pos="35000">
                <a:srgbClr val="C0C0C0"/>
              </a:gs>
              <a:gs pos="100000">
                <a:schemeClr val="lt2"/>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Heat pipes pick up the heat and deliver it to the radiator</a:t>
            </a:r>
            <a:endParaRPr/>
          </a:p>
        </p:txBody>
      </p:sp>
      <p:cxnSp>
        <p:nvCxnSpPr>
          <p:cNvPr id="446" name="Google Shape;446;p45"/>
          <p:cNvCxnSpPr>
            <a:endCxn id="444" idx="0"/>
          </p:cNvCxnSpPr>
          <p:nvPr/>
        </p:nvCxnSpPr>
        <p:spPr>
          <a:xfrm>
            <a:off x="3477442" y="3300607"/>
            <a:ext cx="64500" cy="519000"/>
          </a:xfrm>
          <a:prstGeom prst="straightConnector1">
            <a:avLst/>
          </a:prstGeom>
          <a:noFill/>
          <a:ln w="76200" cap="flat" cmpd="sng">
            <a:solidFill>
              <a:srgbClr val="E6E6E6"/>
            </a:solidFill>
            <a:prstDash val="solid"/>
            <a:round/>
            <a:headEnd type="triangle" w="med" len="med"/>
            <a:tailEnd type="none" w="sm" len="sm"/>
          </a:ln>
        </p:spPr>
      </p:cxnSp>
      <p:cxnSp>
        <p:nvCxnSpPr>
          <p:cNvPr id="447" name="Google Shape;447;p45"/>
          <p:cNvCxnSpPr>
            <a:endCxn id="445" idx="0"/>
          </p:cNvCxnSpPr>
          <p:nvPr/>
        </p:nvCxnSpPr>
        <p:spPr>
          <a:xfrm>
            <a:off x="5500898" y="3329443"/>
            <a:ext cx="139800" cy="495300"/>
          </a:xfrm>
          <a:prstGeom prst="straightConnector1">
            <a:avLst/>
          </a:prstGeom>
          <a:noFill/>
          <a:ln w="76200" cap="flat" cmpd="sng">
            <a:solidFill>
              <a:srgbClr val="E6E6E6"/>
            </a:solidFill>
            <a:prstDash val="solid"/>
            <a:round/>
            <a:headEnd type="triangle" w="med" len="med"/>
            <a:tailEnd type="none" w="sm" len="sm"/>
          </a:ln>
        </p:spPr>
      </p:cxnSp>
      <p:sp>
        <p:nvSpPr>
          <p:cNvPr id="448" name="Google Shape;448;p45"/>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cs typeface="Times New Roman" panose="02020603050405020304" pitchFamily="18" charset="0"/>
              </a:rPr>
              <a:t>22</a:t>
            </a:fld>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538344" y="182244"/>
            <a:ext cx="6977006" cy="689123"/>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smtClean="0"/>
              <a:t>Cool animation here, maybe replace last 3 slides?</a:t>
            </a:r>
            <a:endParaRPr lang="en-US" dirty="0"/>
          </a:p>
        </p:txBody>
      </p:sp>
      <p:sp>
        <p:nvSpPr>
          <p:cNvPr id="7" name="Slide Number Placeholder 2"/>
          <p:cNvSpPr txBox="1">
            <a:spLocks/>
          </p:cNvSpPr>
          <p:nvPr/>
        </p:nvSpPr>
        <p:spPr>
          <a:xfrm>
            <a:off x="7083058" y="6596606"/>
            <a:ext cx="1931670" cy="191584"/>
          </a:xfrm>
          <a:prstGeom prst="rect">
            <a:avLst/>
          </a:prstGeom>
          <a:noFill/>
          <a:ln>
            <a:noFill/>
          </a:ln>
        </p:spPr>
        <p:txBody>
          <a:bodyPr spcFirstLastPara="1" wrap="square" lIns="0" tIns="0" rIns="0"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Times New Roman"/>
                <a:ea typeface="Times New Roman"/>
                <a:cs typeface="Times New Roman"/>
                <a:sym typeface="Times New Roman"/>
              </a:defRPr>
            </a:lvl9pPr>
          </a:lstStyle>
          <a:p>
            <a:fld id="{316AD766-4236-4E28-B81D-BF586C1CA36F}" type="slidenum">
              <a:rPr lang="en-US" smtClean="0">
                <a:solidFill>
                  <a:prstClr val="black"/>
                </a:solidFill>
                <a:latin typeface="Times New Roman" panose="02020603050405020304" pitchFamily="18" charset="0"/>
                <a:cs typeface="Times New Roman" panose="02020603050405020304" pitchFamily="18" charset="0"/>
              </a:rPr>
              <a:pPr/>
              <a:t>23</a:t>
            </a:fld>
            <a:endParaRPr lang="en-US"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731" y="0"/>
            <a:ext cx="6918537" cy="6858000"/>
          </a:xfrm>
          <a:prstGeom prst="rect">
            <a:avLst/>
          </a:prstGeom>
        </p:spPr>
      </p:pic>
      <p:sp>
        <p:nvSpPr>
          <p:cNvPr id="9" name="TextBox 8"/>
          <p:cNvSpPr txBox="1"/>
          <p:nvPr/>
        </p:nvSpPr>
        <p:spPr>
          <a:xfrm>
            <a:off x="135802" y="334978"/>
            <a:ext cx="1140737" cy="646331"/>
          </a:xfrm>
          <a:prstGeom prst="rect">
            <a:avLst/>
          </a:prstGeom>
          <a:noFill/>
        </p:spPr>
        <p:txBody>
          <a:bodyPr wrap="square" rtlCol="0">
            <a:spAutoFit/>
          </a:bodyPr>
          <a:lstStyle/>
          <a:p>
            <a:r>
              <a:rPr lang="en-US" dirty="0" smtClean="0"/>
              <a:t>Band 2</a:t>
            </a:r>
          </a:p>
          <a:p>
            <a:r>
              <a:rPr lang="en-US" dirty="0" smtClean="0"/>
              <a:t>0.64 µm</a:t>
            </a:r>
            <a:endParaRPr lang="en-US" dirty="0"/>
          </a:p>
        </p:txBody>
      </p:sp>
      <p:sp>
        <p:nvSpPr>
          <p:cNvPr id="10" name="TextBox 9"/>
          <p:cNvSpPr txBox="1"/>
          <p:nvPr/>
        </p:nvSpPr>
        <p:spPr>
          <a:xfrm>
            <a:off x="7989261" y="334977"/>
            <a:ext cx="1140737" cy="646331"/>
          </a:xfrm>
          <a:prstGeom prst="rect">
            <a:avLst/>
          </a:prstGeom>
          <a:noFill/>
        </p:spPr>
        <p:txBody>
          <a:bodyPr wrap="square" rtlCol="0">
            <a:spAutoFit/>
          </a:bodyPr>
          <a:lstStyle/>
          <a:p>
            <a:r>
              <a:rPr lang="en-US" dirty="0" smtClean="0"/>
              <a:t>Band 12</a:t>
            </a:r>
          </a:p>
          <a:p>
            <a:r>
              <a:rPr lang="en-US" dirty="0" smtClean="0"/>
              <a:t>9.61 µm</a:t>
            </a:r>
            <a:endParaRPr lang="en-US" dirty="0"/>
          </a:p>
        </p:txBody>
      </p:sp>
      <p:sp>
        <p:nvSpPr>
          <p:cNvPr id="11" name="TextBox 10"/>
          <p:cNvSpPr txBox="1"/>
          <p:nvPr/>
        </p:nvSpPr>
        <p:spPr>
          <a:xfrm>
            <a:off x="1" y="3580407"/>
            <a:ext cx="1276538" cy="523220"/>
          </a:xfrm>
          <a:prstGeom prst="rect">
            <a:avLst/>
          </a:prstGeom>
          <a:noFill/>
        </p:spPr>
        <p:txBody>
          <a:bodyPr wrap="square" rtlCol="0">
            <a:spAutoFit/>
          </a:bodyPr>
          <a:lstStyle/>
          <a:p>
            <a:r>
              <a:rPr lang="en-US" sz="1400" dirty="0" smtClean="0"/>
              <a:t>IR FPM Temperature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48583">
            <a:off x="5930031" y="6108276"/>
            <a:ext cx="455085" cy="251008"/>
          </a:xfrm>
          <a:prstGeom prst="rect">
            <a:avLst/>
          </a:prstGeom>
        </p:spPr>
      </p:pic>
    </p:spTree>
    <p:extLst>
      <p:ext uri="{BB962C8B-B14F-4D97-AF65-F5344CB8AC3E}">
        <p14:creationId xmlns:p14="http://schemas.microsoft.com/office/powerpoint/2010/main" val="622520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aphicFrame>
        <p:nvGraphicFramePr>
          <p:cNvPr id="14" name="fpm_trend">
            <a:extLst>
              <a:ext uri="{FF2B5EF4-FFF2-40B4-BE49-F238E27FC236}">
                <a16:creationId xmlns:a16="http://schemas.microsoft.com/office/drawing/2014/main" id="{00000000-0008-0000-0200-00000A000000}"/>
              </a:ext>
            </a:extLst>
          </p:cNvPr>
          <p:cNvGraphicFramePr>
            <a:graphicFrameLocks/>
          </p:cNvGraphicFramePr>
          <p:nvPr>
            <p:extLst>
              <p:ext uri="{D42A27DB-BD31-4B8C-83A1-F6EECF244321}">
                <p14:modId xmlns:p14="http://schemas.microsoft.com/office/powerpoint/2010/main" val="274926580"/>
              </p:ext>
            </p:extLst>
          </p:nvPr>
        </p:nvGraphicFramePr>
        <p:xfrm>
          <a:off x="0" y="1057387"/>
          <a:ext cx="9144000" cy="3419442"/>
        </p:xfrm>
        <a:graphic>
          <a:graphicData uri="http://schemas.openxmlformats.org/drawingml/2006/chart">
            <c:chart xmlns:c="http://schemas.openxmlformats.org/drawingml/2006/chart" xmlns:r="http://schemas.openxmlformats.org/officeDocument/2006/relationships" r:id="rId3"/>
          </a:graphicData>
        </a:graphic>
      </p:graphicFrame>
      <p:sp>
        <p:nvSpPr>
          <p:cNvPr id="410" name="Google Shape;410;p44"/>
          <p:cNvSpPr txBox="1">
            <a:spLocks noGrp="1"/>
          </p:cNvSpPr>
          <p:nvPr>
            <p:ph type="title"/>
          </p:nvPr>
        </p:nvSpPr>
        <p:spPr>
          <a:xfrm>
            <a:off x="1600202" y="0"/>
            <a:ext cx="6857998" cy="8229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Annual Fluctuation of FPM Temperatures</a:t>
            </a:r>
            <a:endParaRPr/>
          </a:p>
        </p:txBody>
      </p:sp>
      <p:sp>
        <p:nvSpPr>
          <p:cNvPr id="411" name="Google Shape;411;p44"/>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panose="02020603050405020304" pitchFamily="18" charset="0"/>
                <a:cs typeface="Times New Roman" panose="02020603050405020304" pitchFamily="18" charset="0"/>
              </a:rPr>
              <a:t>24</a:t>
            </a:fld>
            <a:endParaRPr sz="1600" dirty="0">
              <a:solidFill>
                <a:srgbClr val="000000"/>
              </a:solidFill>
              <a:latin typeface="Times New Roman" panose="02020603050405020304" pitchFamily="18" charset="0"/>
              <a:cs typeface="Times New Roman" panose="02020603050405020304" pitchFamily="18" charset="0"/>
            </a:endParaRPr>
          </a:p>
        </p:txBody>
      </p:sp>
      <p:sp>
        <p:nvSpPr>
          <p:cNvPr id="412" name="Google Shape;412;p44"/>
          <p:cNvSpPr txBox="1"/>
          <p:nvPr/>
        </p:nvSpPr>
        <p:spPr>
          <a:xfrm>
            <a:off x="848368" y="6026992"/>
            <a:ext cx="2095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G17 baseline operating temperature is 81 K, nominally is 60 K</a:t>
            </a:r>
            <a:endParaRPr sz="1600">
              <a:solidFill>
                <a:schemeClr val="dk1"/>
              </a:solidFill>
              <a:latin typeface="Calibri"/>
              <a:ea typeface="Calibri"/>
              <a:cs typeface="Calibri"/>
              <a:sym typeface="Calibri"/>
            </a:endParaRPr>
          </a:p>
        </p:txBody>
      </p:sp>
      <p:cxnSp>
        <p:nvCxnSpPr>
          <p:cNvPr id="413" name="Google Shape;413;p44"/>
          <p:cNvCxnSpPr/>
          <p:nvPr/>
        </p:nvCxnSpPr>
        <p:spPr>
          <a:xfrm flipV="1">
            <a:off x="2571750" y="4103077"/>
            <a:ext cx="1636835" cy="1830699"/>
          </a:xfrm>
          <a:prstGeom prst="straightConnector1">
            <a:avLst/>
          </a:prstGeom>
          <a:noFill/>
          <a:ln w="12700" cap="flat" cmpd="sng">
            <a:solidFill>
              <a:schemeClr val="dk1"/>
            </a:solidFill>
            <a:prstDash val="solid"/>
            <a:round/>
            <a:headEnd type="none" w="sm" len="sm"/>
            <a:tailEnd type="stealth" w="med" len="med"/>
          </a:ln>
        </p:spPr>
      </p:cxnSp>
      <p:sp>
        <p:nvSpPr>
          <p:cNvPr id="414" name="Google Shape;414;p44"/>
          <p:cNvSpPr txBox="1"/>
          <p:nvPr/>
        </p:nvSpPr>
        <p:spPr>
          <a:xfrm>
            <a:off x="4658115" y="6273292"/>
            <a:ext cx="2316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We are here, in our twice annual ‘cool period’</a:t>
            </a:r>
            <a:endParaRPr sz="1600">
              <a:solidFill>
                <a:schemeClr val="dk1"/>
              </a:solidFill>
              <a:latin typeface="Calibri"/>
              <a:ea typeface="Calibri"/>
              <a:cs typeface="Calibri"/>
              <a:sym typeface="Calibri"/>
            </a:endParaRPr>
          </a:p>
        </p:txBody>
      </p:sp>
      <p:cxnSp>
        <p:nvCxnSpPr>
          <p:cNvPr id="415" name="Google Shape;415;p44"/>
          <p:cNvCxnSpPr/>
          <p:nvPr/>
        </p:nvCxnSpPr>
        <p:spPr>
          <a:xfrm flipH="1" flipV="1">
            <a:off x="4812145" y="4017818"/>
            <a:ext cx="659055" cy="2123358"/>
          </a:xfrm>
          <a:prstGeom prst="straightConnector1">
            <a:avLst/>
          </a:prstGeom>
          <a:noFill/>
          <a:ln w="12700" cap="flat" cmpd="sng">
            <a:solidFill>
              <a:schemeClr val="dk1"/>
            </a:solidFill>
            <a:prstDash val="solid"/>
            <a:round/>
            <a:headEnd type="none" w="sm" len="sm"/>
            <a:tailEnd type="stealth" w="med" len="med"/>
          </a:ln>
        </p:spPr>
      </p:cxnSp>
      <p:pic>
        <p:nvPicPr>
          <p:cNvPr id="12" name="Picture 2" descr="https://lh6.googleusercontent.com/u35QDYZ8v_PeZj066c8gIEX2M_pSweuE8Qm7COxPUKfD_mreYIdliRp3KJzR-4gPPNWYM-_FTVi2TpRNMKompgv4JF8KuL2AhBYpoMMofyaPeCmv21-4ujKbtNjjI-AQP84J9bm2yJI">
            <a:extLst>
              <a:ext uri="{FF2B5EF4-FFF2-40B4-BE49-F238E27FC236}">
                <a16:creationId xmlns:a16="http://schemas.microsoft.com/office/drawing/2014/main" id="{713331A4-B798-420B-B1C9-CC525F637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99" t="82029" r="11973" b="7336"/>
          <a:stretch/>
        </p:blipFill>
        <p:spPr bwMode="auto">
          <a:xfrm>
            <a:off x="0" y="4608945"/>
            <a:ext cx="9097719" cy="794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6"/>
          <p:cNvSpPr txBox="1">
            <a:spLocks noGrp="1"/>
          </p:cNvSpPr>
          <p:nvPr>
            <p:ph type="sldNum" idx="4294967295"/>
          </p:nvPr>
        </p:nvSpPr>
        <p:spPr>
          <a:xfrm>
            <a:off x="8001001" y="6400800"/>
            <a:ext cx="914400" cy="4572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Calibri"/>
                <a:cs typeface="Times New Roman" panose="02020603050405020304" pitchFamily="18" charset="0"/>
                <a:sym typeface="Calibri"/>
              </a:rPr>
              <a:t>25</a:t>
            </a:fld>
            <a:endParaRPr sz="1200" dirty="0">
              <a:latin typeface="Times New Roman" panose="02020603050405020304" pitchFamily="18" charset="0"/>
              <a:ea typeface="Calibri"/>
              <a:cs typeface="Times New Roman" panose="02020603050405020304" pitchFamily="18" charset="0"/>
              <a:sym typeface="Calibri"/>
            </a:endParaRPr>
          </a:p>
        </p:txBody>
      </p:sp>
      <p:sp>
        <p:nvSpPr>
          <p:cNvPr id="455" name="Google Shape;455;p46"/>
          <p:cNvSpPr txBox="1">
            <a:spLocks noGrp="1"/>
          </p:cNvSpPr>
          <p:nvPr>
            <p:ph type="title"/>
          </p:nvPr>
        </p:nvSpPr>
        <p:spPr>
          <a:xfrm>
            <a:off x="1622778" y="2"/>
            <a:ext cx="6964174" cy="80929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GOES-17 ABI Performance</a:t>
            </a:r>
            <a:endParaRPr/>
          </a:p>
        </p:txBody>
      </p:sp>
      <p:sp>
        <p:nvSpPr>
          <p:cNvPr id="456" name="Google Shape;456;p46"/>
          <p:cNvSpPr txBox="1">
            <a:spLocks noGrp="1"/>
          </p:cNvSpPr>
          <p:nvPr>
            <p:ph type="body" idx="1"/>
          </p:nvPr>
        </p:nvSpPr>
        <p:spPr>
          <a:xfrm>
            <a:off x="457200" y="1325882"/>
            <a:ext cx="8229600" cy="4525963"/>
          </a:xfrm>
          <a:prstGeom prst="rect">
            <a:avLst/>
          </a:prstGeom>
          <a:noFill/>
          <a:ln>
            <a:noFill/>
          </a:ln>
        </p:spPr>
        <p:txBody>
          <a:bodyPr spcFirstLastPara="1" wrap="square" lIns="0" tIns="0" rIns="0" bIns="0" anchor="t" anchorCtr="0">
            <a:noAutofit/>
          </a:bodyPr>
          <a:lstStyle/>
          <a:p>
            <a:pPr marL="34290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34290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57" name="Google Shape;457;p46"/>
          <p:cNvSpPr txBox="1"/>
          <p:nvPr/>
        </p:nvSpPr>
        <p:spPr>
          <a:xfrm>
            <a:off x="337536" y="1070923"/>
            <a:ext cx="8468922" cy="521271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Loop Heat Pipes on GOES-17 ABI not functioning properly</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Loop Heat Pipes are not transferring expected thermal load to radiator </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Results in loss of data from 7 infrared channels at warmest orbital conditions (before and after the vernal and autumnal equinoxes)</a:t>
            </a:r>
            <a:endParaRPr/>
          </a:p>
          <a:p>
            <a:pPr marL="1143000" marR="0" lvl="2" indent="-228600" algn="l" rtl="0">
              <a:spcBef>
                <a:spcPts val="200"/>
              </a:spcBef>
              <a:spcAft>
                <a:spcPts val="0"/>
              </a:spcAft>
              <a:buClr>
                <a:schemeClr val="dk1"/>
              </a:buClr>
              <a:buSzPts val="1000"/>
              <a:buFont typeface="Arial"/>
              <a:buChar char="•"/>
            </a:pPr>
            <a:r>
              <a:rPr lang="en-US" sz="1000" b="0" i="0" u="none" strike="noStrike" cap="none">
                <a:solidFill>
                  <a:schemeClr val="dk1"/>
                </a:solidFill>
                <a:latin typeface="Calibri"/>
                <a:ea typeface="Calibri"/>
                <a:cs typeface="Calibri"/>
                <a:sym typeface="Calibri"/>
              </a:rPr>
              <a:t>Water vapor (Ch 8, 9, 10), cloud top phase and ozone LWIR (Ch 11, 12), dirty and CO2 LWIR (Ch 15, 16)</a:t>
            </a:r>
            <a:endParaRPr sz="1000" b="0" i="0" u="none" strike="noStrike" cap="none">
              <a:solidFill>
                <a:schemeClr val="dk1"/>
              </a:solidFill>
              <a:latin typeface="Calibri"/>
              <a:ea typeface="Calibri"/>
              <a:cs typeface="Calibri"/>
              <a:sym typeface="Calibri"/>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Under worst case conditions, local emission and dark current noise cause the longer wavelength channels to saturate and become unusable for 3-6 hours overnight depending on channel</a:t>
            </a:r>
            <a:endParaRPr/>
          </a:p>
          <a:p>
            <a:pPr marL="742950" marR="0" lvl="1" indent="-196850" algn="l" rtl="0">
              <a:spcBef>
                <a:spcPts val="28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342900" marR="0" lvl="0" indent="-342900" algn="l" rtl="0">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Optimization techniques successful in recovering &gt;97% of planned ABI data</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Operating IR detectors and cryocooler at higher set points</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Reducing detector integration time and optimizing gain/bias settings</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Performing semi-annual yaw flip to reduce solar load</a:t>
            </a:r>
            <a:endParaRPr/>
          </a:p>
          <a:p>
            <a:pPr marL="742950" marR="0" lvl="1" indent="-196850" algn="l" rtl="0">
              <a:spcBef>
                <a:spcPts val="28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342900" marR="0" lvl="0" indent="-342900" algn="l" rtl="0">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ABI recently experienced a software error that resulted in degraded imagery</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Not due to ongoing loop heat pipe issue</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Recent update to software that controls the ABI cryocooler system experienced a memory error</a:t>
            </a:r>
            <a:endParaRPr/>
          </a:p>
          <a:p>
            <a:pPr marL="742950" marR="0" lvl="1" indent="-285750" algn="l" rtl="0">
              <a:spcBef>
                <a:spcPts val="28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Cryocooler operation was restored; imagery degradation was temporary and no longer expected</a:t>
            </a:r>
            <a:endParaRPr sz="1400" b="0" i="0" u="none" strike="noStrike" cap="none">
              <a:solidFill>
                <a:schemeClr val="dk1"/>
              </a:solidFill>
              <a:latin typeface="Calibri"/>
              <a:ea typeface="Calibri"/>
              <a:cs typeface="Calibri"/>
              <a:sym typeface="Calibri"/>
            </a:endParaRPr>
          </a:p>
          <a:p>
            <a:pPr marL="914400" marR="0" lvl="0" indent="0" algn="l" rtl="0">
              <a:spcBef>
                <a:spcPts val="280"/>
              </a:spcBef>
              <a:spcAft>
                <a:spcPts val="0"/>
              </a:spcAft>
              <a:buNone/>
            </a:pPr>
            <a:endParaRPr sz="1400" b="0" i="0" u="none" strike="noStrike" cap="none">
              <a:solidFill>
                <a:schemeClr val="dk1"/>
              </a:solidFill>
              <a:latin typeface="Calibri"/>
              <a:ea typeface="Calibri"/>
              <a:cs typeface="Calibri"/>
              <a:sym typeface="Calibri"/>
            </a:endParaRPr>
          </a:p>
        </p:txBody>
      </p:sp>
      <p:sp>
        <p:nvSpPr>
          <p:cNvPr id="458" name="Google Shape;458;p46"/>
          <p:cNvSpPr txBox="1"/>
          <p:nvPr/>
        </p:nvSpPr>
        <p:spPr>
          <a:xfrm>
            <a:off x="960118" y="6006574"/>
            <a:ext cx="7223760" cy="369332"/>
          </a:xfrm>
          <a:prstGeom prst="rect">
            <a:avLst/>
          </a:prstGeom>
          <a:gradFill>
            <a:gsLst>
              <a:gs pos="0">
                <a:srgbClr val="ABBADE"/>
              </a:gs>
              <a:gs pos="35000">
                <a:srgbClr val="C4D1E6"/>
              </a:gs>
              <a:gs pos="100000">
                <a:srgbClr val="E8EFF6"/>
              </a:gs>
            </a:gsLst>
            <a:lin ang="16200000" scaled="0"/>
          </a:gradFill>
          <a:ln w="9525" cap="flat" cmpd="sng">
            <a:solidFill>
              <a:srgbClr val="24538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https://www.goes-r.gov/users/transitionToOperations17.html </a:t>
            </a: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7"/>
          <p:cNvSpPr txBox="1">
            <a:spLocks noGrp="1"/>
          </p:cNvSpPr>
          <p:nvPr>
            <p:ph type="title"/>
          </p:nvPr>
        </p:nvSpPr>
        <p:spPr>
          <a:xfrm>
            <a:off x="2941051" y="3017550"/>
            <a:ext cx="32619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GOES-17 TDQF Flag</a:t>
            </a:r>
            <a:endParaRPr/>
          </a:p>
        </p:txBody>
      </p:sp>
      <p:sp>
        <p:nvSpPr>
          <p:cNvPr id="465" name="Google Shape;465;p47"/>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imes New Roman" panose="02020603050405020304" pitchFamily="18" charset="0"/>
                <a:cs typeface="Times New Roman" panose="02020603050405020304" pitchFamily="18" charset="0"/>
              </a:rPr>
              <a:t>26</a:t>
            </a:fld>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8"/>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TDQF Flag</a:t>
            </a:r>
            <a:endParaRPr/>
          </a:p>
        </p:txBody>
      </p:sp>
      <p:sp>
        <p:nvSpPr>
          <p:cNvPr id="472" name="Google Shape;472;p48"/>
          <p:cNvSpPr txBox="1">
            <a:spLocks noGrp="1"/>
          </p:cNvSpPr>
          <p:nvPr>
            <p:ph type="body" idx="1"/>
          </p:nvPr>
        </p:nvSpPr>
        <p:spPr>
          <a:xfrm>
            <a:off x="228600" y="1033272"/>
            <a:ext cx="8686800" cy="5257800"/>
          </a:xfrm>
          <a:prstGeom prst="rect">
            <a:avLst/>
          </a:prstGeom>
        </p:spPr>
        <p:txBody>
          <a:bodyPr spcFirstLastPara="1" wrap="square" lIns="0" tIns="0" rIns="0" bIns="0" anchor="t" anchorCtr="0">
            <a:noAutofit/>
          </a:bodyPr>
          <a:lstStyle/>
          <a:p>
            <a:pPr marL="457200" lvl="0" indent="-342900" algn="l" rtl="0">
              <a:spcBef>
                <a:spcPts val="360"/>
              </a:spcBef>
              <a:spcAft>
                <a:spcPts val="0"/>
              </a:spcAft>
              <a:buSzPts val="1800"/>
              <a:buChar char="•"/>
            </a:pPr>
            <a:r>
              <a:rPr lang="en-US" sz="2800" dirty="0"/>
              <a:t>Thermal Data Quality Flag implemented as a 4th state to the ABI data quality flag</a:t>
            </a:r>
            <a:endParaRPr sz="2800" dirty="0"/>
          </a:p>
          <a:p>
            <a:pPr marL="457200" lvl="0" indent="-342900" algn="l" rtl="0">
              <a:spcBef>
                <a:spcPts val="0"/>
              </a:spcBef>
              <a:spcAft>
                <a:spcPts val="0"/>
              </a:spcAft>
              <a:buSzPts val="1800"/>
              <a:buChar char="•"/>
            </a:pPr>
            <a:r>
              <a:rPr lang="en-US" sz="2800" dirty="0"/>
              <a:t>Will be set when the maximum focal plane temperature is above the threshold for that band</a:t>
            </a:r>
            <a:endParaRPr sz="2800" dirty="0"/>
          </a:p>
          <a:p>
            <a:pPr marL="457200" lvl="0" indent="-342900" algn="l" rtl="0">
              <a:spcBef>
                <a:spcPts val="0"/>
              </a:spcBef>
              <a:spcAft>
                <a:spcPts val="0"/>
              </a:spcAft>
              <a:buSzPts val="1800"/>
              <a:buChar char="•"/>
            </a:pPr>
            <a:r>
              <a:rPr lang="en-US" sz="2800" dirty="0"/>
              <a:t>Indicates that data is saturated due to the temperature of the focal plane</a:t>
            </a:r>
            <a:endParaRPr sz="2800" dirty="0"/>
          </a:p>
          <a:p>
            <a:pPr marL="0" lvl="0" indent="0" algn="l" rtl="0">
              <a:spcBef>
                <a:spcPts val="360"/>
              </a:spcBef>
              <a:spcAft>
                <a:spcPts val="0"/>
              </a:spcAft>
              <a:buNone/>
            </a:pPr>
            <a:endParaRPr b="1" i="1" u="sng" dirty="0"/>
          </a:p>
        </p:txBody>
      </p:sp>
      <p:sp>
        <p:nvSpPr>
          <p:cNvPr id="473" name="Google Shape;473;p48"/>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imes New Roman" panose="02020603050405020304" pitchFamily="18" charset="0"/>
                <a:cs typeface="Times New Roman" panose="02020603050405020304" pitchFamily="18" charset="0"/>
              </a:rPr>
              <a:t>27</a:t>
            </a:fld>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2" y="0"/>
            <a:ext cx="7543798" cy="822960"/>
          </a:xfrm>
        </p:spPr>
        <p:txBody>
          <a:bodyPr/>
          <a:lstStyle/>
          <a:p>
            <a:r>
              <a:rPr lang="en-US" sz="2400" dirty="0"/>
              <a:t>TDQF example: Apr. 10, 2019 at 10:20 UTC Band 12</a:t>
            </a:r>
            <a:endParaRPr lang="en-US" sz="2400" dirty="0"/>
          </a:p>
        </p:txBody>
      </p:sp>
      <p:sp>
        <p:nvSpPr>
          <p:cNvPr id="3" name="Text Placeholder 2"/>
          <p:cNvSpPr>
            <a:spLocks noGrp="1"/>
          </p:cNvSpPr>
          <p:nvPr>
            <p:ph type="body" idx="1"/>
          </p:nvPr>
        </p:nvSpPr>
        <p:spPr/>
        <p:txBody>
          <a:bodyPr/>
          <a:lstStyle/>
          <a:p>
            <a:r>
              <a:rPr lang="en-US" dirty="0"/>
              <a:t>TDQF state (DQF=4) reflects focal plane module temperature independent of pixel radiance</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latin typeface="Times New Roman" panose="02020603050405020304" pitchFamily="18" charset="0"/>
                <a:cs typeface="Times New Roman" panose="02020603050405020304" pitchFamily="18" charset="0"/>
              </a:rPr>
              <a:t>28</a:t>
            </a:fld>
            <a:endParaRPr lang="en-US" sz="1600" dirty="0">
              <a:latin typeface="Times New Roman" panose="02020603050405020304" pitchFamily="18" charset="0"/>
              <a:cs typeface="Times New Roman" panose="02020603050405020304" pitchFamily="18" charset="0"/>
            </a:endParaRPr>
          </a:p>
        </p:txBody>
      </p:sp>
      <p:pic>
        <p:nvPicPr>
          <p:cNvPr id="1037" name="Picture 13" descr="https://lh4.googleusercontent.com/ZBpKU84b1qS0mHhIdbtwrYB0QCebO-55mft-C_VmP2ReWER4UgENa6WKXj5RMOikfIeo8ppeIAYNWC86cKf4a6_MKZVm6vA-kSZ06Cr4ZHxP-XwOQ9ZtlFMFdiZV3ezbxlOdw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72" y="2000336"/>
            <a:ext cx="4093028" cy="415476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lh6.googleusercontent.com/iQ0VZdsBn2NkQOw1R_szX4fOcRn9WCGpExhALcOCUmXsAz1natJ8ypFivBT-IvhywPU_Xed5b5hmPgT9MBD-PeujvkasRoSgh68Zbs3SGWIcUFlu4-6u1gSxWNh9z_mqU-x9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000336"/>
            <a:ext cx="4093029" cy="41547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30977" y="3123612"/>
            <a:ext cx="1389017" cy="954107"/>
          </a:xfrm>
          <a:prstGeom prst="rect">
            <a:avLst/>
          </a:prstGeom>
        </p:spPr>
        <p:txBody>
          <a:bodyPr wrap="square">
            <a:spAutoFit/>
          </a:bodyPr>
          <a:lstStyle/>
          <a:p>
            <a:pPr algn="ctr"/>
            <a:r>
              <a:rPr lang="en-US" b="1" dirty="0">
                <a:latin typeface="Calibri" panose="020F0502020204030204" pitchFamily="34" charset="0"/>
              </a:rPr>
              <a:t>DQF = 0</a:t>
            </a:r>
            <a:endParaRPr lang="en-US" dirty="0"/>
          </a:p>
          <a:p>
            <a:pPr algn="ctr"/>
            <a:r>
              <a:rPr lang="en-US" b="1" dirty="0">
                <a:latin typeface="Calibri" panose="020F0502020204030204" pitchFamily="34" charset="0"/>
              </a:rPr>
              <a:t>(good data)</a:t>
            </a:r>
            <a:endParaRPr lang="en-US" dirty="0"/>
          </a:p>
          <a:p>
            <a:r>
              <a:rPr lang="en-US" dirty="0"/>
              <a:t/>
            </a:r>
            <a:br>
              <a:rPr lang="en-US" dirty="0"/>
            </a:br>
            <a:endParaRPr lang="en-US" dirty="0"/>
          </a:p>
        </p:txBody>
      </p:sp>
      <p:sp>
        <p:nvSpPr>
          <p:cNvPr id="10" name="TextBox 9"/>
          <p:cNvSpPr txBox="1"/>
          <p:nvPr/>
        </p:nvSpPr>
        <p:spPr>
          <a:xfrm>
            <a:off x="1600202" y="4723941"/>
            <a:ext cx="1857101" cy="954107"/>
          </a:xfrm>
          <a:prstGeom prst="rect">
            <a:avLst/>
          </a:prstGeom>
          <a:noFill/>
        </p:spPr>
        <p:txBody>
          <a:bodyPr wrap="square" rtlCol="0">
            <a:spAutoFit/>
          </a:bodyPr>
          <a:lstStyle/>
          <a:p>
            <a:pPr algn="ctr"/>
            <a:r>
              <a:rPr lang="en-US" b="1" dirty="0"/>
              <a:t>DQF = 4</a:t>
            </a:r>
            <a:endParaRPr lang="en-US" dirty="0"/>
          </a:p>
          <a:p>
            <a:pPr algn="ctr"/>
            <a:r>
              <a:rPr lang="en-US" b="1" dirty="0"/>
              <a:t>(FPM T &gt; threshold)</a:t>
            </a:r>
            <a:endParaRPr lang="en-US" dirty="0"/>
          </a:p>
          <a:p>
            <a:r>
              <a:rPr lang="en-US" dirty="0"/>
              <a:t/>
            </a:r>
            <a:br>
              <a:rPr lang="en-US" dirty="0"/>
            </a:br>
            <a:endParaRPr lang="en-US" dirty="0"/>
          </a:p>
        </p:txBody>
      </p:sp>
      <p:sp>
        <p:nvSpPr>
          <p:cNvPr id="11" name="TextBox 10"/>
          <p:cNvSpPr txBox="1"/>
          <p:nvPr/>
        </p:nvSpPr>
        <p:spPr>
          <a:xfrm>
            <a:off x="1223553" y="6202128"/>
            <a:ext cx="6696892" cy="707886"/>
          </a:xfrm>
          <a:prstGeom prst="rect">
            <a:avLst/>
          </a:prstGeom>
          <a:noFill/>
        </p:spPr>
        <p:txBody>
          <a:bodyPr wrap="square" rtlCol="0">
            <a:spAutoFit/>
          </a:bodyPr>
          <a:lstStyle/>
          <a:p>
            <a:r>
              <a:rPr lang="en-US" sz="1200" dirty="0"/>
              <a:t>OR_ABI-L1b-RadF-M6C12_G17_s20191001020341_e20191001029413_c20191001029459.nc</a:t>
            </a:r>
            <a:endParaRPr lang="en-US" sz="1200" dirty="0"/>
          </a:p>
          <a:p>
            <a:r>
              <a:rPr lang="en-US" dirty="0"/>
              <a:t/>
            </a:r>
            <a:br>
              <a:rPr lang="en-US" dirty="0"/>
            </a:br>
            <a:endParaRPr lang="en-US" dirty="0"/>
          </a:p>
        </p:txBody>
      </p:sp>
    </p:spTree>
    <p:extLst>
      <p:ext uri="{BB962C8B-B14F-4D97-AF65-F5344CB8AC3E}">
        <p14:creationId xmlns:p14="http://schemas.microsoft.com/office/powerpoint/2010/main" val="1556573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2" y="0"/>
            <a:ext cx="7543798" cy="822960"/>
          </a:xfrm>
        </p:spPr>
        <p:txBody>
          <a:bodyPr/>
          <a:lstStyle/>
          <a:p>
            <a:r>
              <a:rPr lang="en-US" sz="2400" dirty="0"/>
              <a:t>TDQF example: Apr. 26, 2019 at 12:20 UTC Band 12</a:t>
            </a:r>
            <a:endParaRPr lang="en-US" sz="2400" dirty="0"/>
          </a:p>
        </p:txBody>
      </p:sp>
      <p:sp>
        <p:nvSpPr>
          <p:cNvPr id="3" name="Text Placeholder 2"/>
          <p:cNvSpPr>
            <a:spLocks noGrp="1"/>
          </p:cNvSpPr>
          <p:nvPr>
            <p:ph type="body" idx="1"/>
          </p:nvPr>
        </p:nvSpPr>
        <p:spPr/>
        <p:txBody>
          <a:bodyPr/>
          <a:lstStyle/>
          <a:p>
            <a:r>
              <a:rPr lang="en-US" dirty="0"/>
              <a:t>TDQF state is reported when band saturation occurs, but the saturation condition (previous DQF=2) is masked.</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pic>
        <p:nvPicPr>
          <p:cNvPr id="2053" name="Picture 5" descr="https://lh6.googleusercontent.com/YkHrJtx2j31hPSI3TfOIL94Eiv1oZMooKfMZaShniMjc0uIk-XfrTPkPIi2vOezFmahUshWWmPzlv1MT3p4VZZX9gEq5QOTLXymv79Vyy6fFJqrdXXeRMCoQvSsmpv9ncXCkWw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17" y="2135935"/>
            <a:ext cx="3980330" cy="404212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lh4.googleusercontent.com/EbD8Rm7TJaKJrPFieKYK1h878Qk8YBv6RMVzPOgrmjjLf_v6kfXChsFJeD2EMegxWfSWzvl76B0a8CF_mGUTPYPrmK4xdF6yUIXRQ0OMTbg30RwGxobymUrFmurOsnUoFfbm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247" y="2135933"/>
            <a:ext cx="4087907" cy="40421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96789" y="6180028"/>
            <a:ext cx="6750422" cy="276999"/>
          </a:xfrm>
          <a:prstGeom prst="rect">
            <a:avLst/>
          </a:prstGeom>
          <a:noFill/>
        </p:spPr>
        <p:txBody>
          <a:bodyPr wrap="square" rtlCol="0">
            <a:spAutoFit/>
          </a:bodyPr>
          <a:lstStyle/>
          <a:p>
            <a:r>
              <a:rPr lang="en-US" sz="1200" dirty="0"/>
              <a:t>OR_ABI-L1b-RadF-M6C12_G17_s20191161220341_e20191161229413_c20191161229453.nc</a:t>
            </a:r>
            <a:endParaRPr lang="en-US" sz="1200" dirty="0"/>
          </a:p>
        </p:txBody>
      </p:sp>
      <p:sp>
        <p:nvSpPr>
          <p:cNvPr id="7" name="TextBox 6"/>
          <p:cNvSpPr txBox="1"/>
          <p:nvPr/>
        </p:nvSpPr>
        <p:spPr>
          <a:xfrm>
            <a:off x="1555376" y="3844068"/>
            <a:ext cx="1927412" cy="954107"/>
          </a:xfrm>
          <a:prstGeom prst="rect">
            <a:avLst/>
          </a:prstGeom>
          <a:noFill/>
        </p:spPr>
        <p:txBody>
          <a:bodyPr wrap="square" rtlCol="0">
            <a:spAutoFit/>
          </a:bodyPr>
          <a:lstStyle/>
          <a:p>
            <a:pPr algn="ctr"/>
            <a:r>
              <a:rPr lang="en-US" b="1" dirty="0"/>
              <a:t>DQF = 4</a:t>
            </a:r>
            <a:endParaRPr lang="en-US" dirty="0"/>
          </a:p>
          <a:p>
            <a:pPr algn="ctr"/>
            <a:r>
              <a:rPr lang="en-US" b="1" dirty="0"/>
              <a:t>(FPM T &gt; threshold)</a:t>
            </a:r>
            <a:endParaRPr lang="en-US" dirty="0"/>
          </a:p>
          <a:p>
            <a:r>
              <a:rPr lang="en-US" dirty="0"/>
              <a:t/>
            </a:r>
            <a:br>
              <a:rPr lang="en-US" dirty="0"/>
            </a:br>
            <a:endParaRPr lang="en-US" dirty="0"/>
          </a:p>
        </p:txBody>
      </p:sp>
    </p:spTree>
    <p:extLst>
      <p:ext uri="{BB962C8B-B14F-4D97-AF65-F5344CB8AC3E}">
        <p14:creationId xmlns:p14="http://schemas.microsoft.com/office/powerpoint/2010/main" val="74332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1599840" y="12569"/>
            <a:ext cx="7544160" cy="8229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US" sz="2800"/>
              <a:t>Outline</a:t>
            </a:r>
            <a:endParaRPr/>
          </a:p>
        </p:txBody>
      </p:sp>
      <p:sp>
        <p:nvSpPr>
          <p:cNvPr id="167" name="Google Shape;167;p25"/>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dirty="0">
              <a:solidFill>
                <a:srgbClr val="000000"/>
              </a:solidFill>
            </a:endParaRPr>
          </a:p>
        </p:txBody>
      </p:sp>
      <p:sp>
        <p:nvSpPr>
          <p:cNvPr id="168" name="Google Shape;168;p25"/>
          <p:cNvSpPr txBox="1"/>
          <p:nvPr/>
        </p:nvSpPr>
        <p:spPr>
          <a:xfrm>
            <a:off x="-333733" y="1410637"/>
            <a:ext cx="167508" cy="418814"/>
          </a:xfrm>
          <a:prstGeom prst="rect">
            <a:avLst/>
          </a:prstGeom>
          <a:noFill/>
          <a:ln>
            <a:noFill/>
          </a:ln>
        </p:spPr>
        <p:txBody>
          <a:bodyPr spcFirstLastPara="1" wrap="square" lIns="82925" tIns="41450" rIns="82925" bIns="41450" anchor="t" anchorCtr="0">
            <a:noAutofit/>
          </a:bodyPr>
          <a:lstStyle/>
          <a:p>
            <a:pPr marL="0" marR="0" lvl="0" indent="0" algn="l" rtl="0">
              <a:spcBef>
                <a:spcPts val="0"/>
              </a:spcBef>
              <a:spcAft>
                <a:spcPts val="0"/>
              </a:spcAft>
              <a:buNone/>
            </a:pPr>
            <a:endParaRPr sz="2200">
              <a:solidFill>
                <a:srgbClr val="FFFFFF"/>
              </a:solidFill>
              <a:latin typeface="Times New Roman"/>
              <a:ea typeface="Times New Roman"/>
              <a:cs typeface="Times New Roman"/>
              <a:sym typeface="Times New Roman"/>
            </a:endParaRPr>
          </a:p>
        </p:txBody>
      </p:sp>
      <p:sp>
        <p:nvSpPr>
          <p:cNvPr id="169" name="Google Shape;169;p25"/>
          <p:cNvSpPr txBox="1"/>
          <p:nvPr/>
        </p:nvSpPr>
        <p:spPr>
          <a:xfrm>
            <a:off x="331945" y="1201783"/>
            <a:ext cx="8464732" cy="549381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GOES-16 </a:t>
            </a:r>
            <a:r>
              <a:rPr lang="en-US" sz="2600" dirty="0" smtClean="0">
                <a:solidFill>
                  <a:schemeClr val="dk1"/>
                </a:solidFill>
                <a:latin typeface="Calibri"/>
                <a:ea typeface="Calibri"/>
                <a:cs typeface="Calibri"/>
                <a:sym typeface="Calibri"/>
              </a:rPr>
              <a:t>Product </a:t>
            </a:r>
            <a:r>
              <a:rPr lang="en-US" sz="2600" dirty="0">
                <a:solidFill>
                  <a:schemeClr val="dk1"/>
                </a:solidFill>
                <a:latin typeface="Calibri"/>
                <a:ea typeface="Calibri"/>
                <a:cs typeface="Calibri"/>
                <a:sym typeface="Calibri"/>
              </a:rPr>
              <a:t>Validation Status</a:t>
            </a:r>
            <a:endParaRPr dirty="0"/>
          </a:p>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GOES-17 </a:t>
            </a:r>
            <a:r>
              <a:rPr lang="en-US" sz="2600" dirty="0" smtClean="0">
                <a:solidFill>
                  <a:schemeClr val="dk1"/>
                </a:solidFill>
                <a:latin typeface="Calibri"/>
                <a:ea typeface="Calibri"/>
                <a:cs typeface="Calibri"/>
                <a:sym typeface="Calibri"/>
              </a:rPr>
              <a:t>Product </a:t>
            </a:r>
            <a:r>
              <a:rPr lang="en-US" sz="2600" dirty="0">
                <a:solidFill>
                  <a:schemeClr val="dk1"/>
                </a:solidFill>
                <a:latin typeface="Calibri"/>
                <a:ea typeface="Calibri"/>
                <a:cs typeface="Calibri"/>
                <a:sym typeface="Calibri"/>
              </a:rPr>
              <a:t>Validation Status</a:t>
            </a:r>
            <a:endParaRPr sz="26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GRB Users and Rebroadcast Update</a:t>
            </a:r>
            <a:endParaRPr sz="26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GOES-17 Thermal Control Anomaly Summary</a:t>
            </a:r>
            <a:endParaRPr dirty="0"/>
          </a:p>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GOES-17 </a:t>
            </a:r>
            <a:r>
              <a:rPr lang="en-US" sz="2600" dirty="0" smtClean="0">
                <a:solidFill>
                  <a:schemeClr val="dk1"/>
                </a:solidFill>
                <a:latin typeface="Calibri"/>
                <a:ea typeface="Calibri"/>
                <a:cs typeface="Calibri"/>
                <a:sym typeface="Calibri"/>
              </a:rPr>
              <a:t>Thermal Data Quality Flag (TDQF)</a:t>
            </a:r>
            <a:endParaRPr dirty="0"/>
          </a:p>
          <a:p>
            <a:pPr marL="285750" marR="0" lvl="0" indent="-285750" algn="l" rtl="0">
              <a:lnSpc>
                <a:spcPct val="150000"/>
              </a:lnSpc>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GOES-17 Thermal Anomaly Mitigations</a:t>
            </a:r>
            <a:endParaRPr sz="26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600"/>
              <a:buFont typeface="Calibri"/>
              <a:buChar char="•"/>
            </a:pPr>
            <a:r>
              <a:rPr lang="en-US" sz="2600" dirty="0">
                <a:solidFill>
                  <a:schemeClr val="dk1"/>
                </a:solidFill>
                <a:latin typeface="Calibri"/>
                <a:ea typeface="Calibri"/>
                <a:cs typeface="Calibri"/>
                <a:sym typeface="Calibri"/>
              </a:rPr>
              <a:t>Enterprise Algorithm Refresh</a:t>
            </a:r>
            <a:endParaRPr sz="2600" dirty="0">
              <a:solidFill>
                <a:schemeClr val="dk1"/>
              </a:solidFill>
              <a:latin typeface="Calibri"/>
              <a:ea typeface="Calibri"/>
              <a:cs typeface="Calibri"/>
              <a:sym typeface="Calibri"/>
            </a:endParaRPr>
          </a:p>
          <a:p>
            <a:pPr marL="285750" marR="0" lvl="0" indent="-120650" algn="l" rtl="0">
              <a:lnSpc>
                <a:spcPct val="15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285750" marR="0" lvl="0" indent="-120650" algn="l" rtl="0">
              <a:lnSpc>
                <a:spcPct val="15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285750" marR="0" lvl="0" indent="-120650" algn="l" rtl="0">
              <a:lnSpc>
                <a:spcPct val="15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2" y="0"/>
            <a:ext cx="7543798" cy="822960"/>
          </a:xfrm>
        </p:spPr>
        <p:txBody>
          <a:bodyPr/>
          <a:lstStyle/>
          <a:p>
            <a:r>
              <a:rPr lang="en-US" dirty="0"/>
              <a:t>Good news ↑, bad news ↓, and looking up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6" name="Picture 5"/>
          <p:cNvPicPr>
            <a:picLocks noChangeAspect="1"/>
          </p:cNvPicPr>
          <p:nvPr/>
        </p:nvPicPr>
        <p:blipFill>
          <a:blip r:embed="rId2"/>
          <a:stretch>
            <a:fillRect/>
          </a:stretch>
        </p:blipFill>
        <p:spPr>
          <a:xfrm>
            <a:off x="153697" y="1156446"/>
            <a:ext cx="8640679" cy="4094611"/>
          </a:xfrm>
          <a:prstGeom prst="rect">
            <a:avLst/>
          </a:prstGeom>
        </p:spPr>
      </p:pic>
    </p:spTree>
    <p:extLst>
      <p:ext uri="{BB962C8B-B14F-4D97-AF65-F5344CB8AC3E}">
        <p14:creationId xmlns:p14="http://schemas.microsoft.com/office/powerpoint/2010/main" val="3270175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2" y="0"/>
            <a:ext cx="6202678" cy="822960"/>
          </a:xfrm>
        </p:spPr>
        <p:txBody>
          <a:bodyPr/>
          <a:lstStyle/>
          <a:p>
            <a:r>
              <a:rPr lang="en-US" dirty="0"/>
              <a:t>New and improved TDQF approach</a:t>
            </a:r>
            <a:endParaRPr lang="en-US" dirty="0"/>
          </a:p>
        </p:txBody>
      </p:sp>
      <p:sp>
        <p:nvSpPr>
          <p:cNvPr id="3" name="Text Placeholder 2"/>
          <p:cNvSpPr>
            <a:spLocks noGrp="1"/>
          </p:cNvSpPr>
          <p:nvPr>
            <p:ph type="body" idx="1"/>
          </p:nvPr>
        </p:nvSpPr>
        <p:spPr/>
        <p:txBody>
          <a:bodyPr/>
          <a:lstStyle/>
          <a:p>
            <a:pPr fontAlgn="base"/>
            <a:r>
              <a:rPr lang="en-US" dirty="0"/>
              <a:t>Create a TDQF independent of the previous DQF states</a:t>
            </a:r>
          </a:p>
          <a:p>
            <a:pPr lvl="1" fontAlgn="base"/>
            <a:r>
              <a:rPr lang="en-US" dirty="0"/>
              <a:t>Allows previous state values to convey useful information</a:t>
            </a:r>
          </a:p>
          <a:p>
            <a:pPr lvl="1" fontAlgn="base"/>
            <a:r>
              <a:rPr lang="en-US" dirty="0"/>
              <a:t>Additional summary metadata will be needed</a:t>
            </a:r>
          </a:p>
          <a:p>
            <a:pPr fontAlgn="base"/>
            <a:r>
              <a:rPr lang="en-US" dirty="0"/>
              <a:t>ADR 967 “Loss of data quality info at high FPM temperature</a:t>
            </a:r>
            <a:r>
              <a:rPr lang="en-US" dirty="0" smtClean="0"/>
              <a:t>”</a:t>
            </a:r>
            <a:endParaRPr lang="en-US" dirty="0"/>
          </a:p>
          <a:p>
            <a:pPr lvl="1" fontAlgn="base"/>
            <a:r>
              <a:rPr lang="en-US" dirty="0"/>
              <a:t>Possible implementation:</a:t>
            </a:r>
          </a:p>
          <a:p>
            <a:pPr marL="1143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53610824"/>
              </p:ext>
            </p:extLst>
          </p:nvPr>
        </p:nvGraphicFramePr>
        <p:xfrm>
          <a:off x="313510" y="3762102"/>
          <a:ext cx="8601890" cy="2011680"/>
        </p:xfrm>
        <a:graphic>
          <a:graphicData uri="http://schemas.openxmlformats.org/drawingml/2006/table">
            <a:tbl>
              <a:tblPr/>
              <a:tblGrid>
                <a:gridCol w="396845">
                  <a:extLst>
                    <a:ext uri="{9D8B030D-6E8A-4147-A177-3AD203B41FA5}">
                      <a16:colId xmlns:a16="http://schemas.microsoft.com/office/drawing/2014/main" val="327401817"/>
                    </a:ext>
                  </a:extLst>
                </a:gridCol>
                <a:gridCol w="300315">
                  <a:extLst>
                    <a:ext uri="{9D8B030D-6E8A-4147-A177-3AD203B41FA5}">
                      <a16:colId xmlns:a16="http://schemas.microsoft.com/office/drawing/2014/main" val="2517459572"/>
                    </a:ext>
                  </a:extLst>
                </a:gridCol>
                <a:gridCol w="300315">
                  <a:extLst>
                    <a:ext uri="{9D8B030D-6E8A-4147-A177-3AD203B41FA5}">
                      <a16:colId xmlns:a16="http://schemas.microsoft.com/office/drawing/2014/main" val="3452830209"/>
                    </a:ext>
                  </a:extLst>
                </a:gridCol>
                <a:gridCol w="1029652">
                  <a:extLst>
                    <a:ext uri="{9D8B030D-6E8A-4147-A177-3AD203B41FA5}">
                      <a16:colId xmlns:a16="http://schemas.microsoft.com/office/drawing/2014/main" val="2539385379"/>
                    </a:ext>
                  </a:extLst>
                </a:gridCol>
                <a:gridCol w="300315">
                  <a:extLst>
                    <a:ext uri="{9D8B030D-6E8A-4147-A177-3AD203B41FA5}">
                      <a16:colId xmlns:a16="http://schemas.microsoft.com/office/drawing/2014/main" val="3630586117"/>
                    </a:ext>
                  </a:extLst>
                </a:gridCol>
                <a:gridCol w="300315">
                  <a:extLst>
                    <a:ext uri="{9D8B030D-6E8A-4147-A177-3AD203B41FA5}">
                      <a16:colId xmlns:a16="http://schemas.microsoft.com/office/drawing/2014/main" val="134054091"/>
                    </a:ext>
                  </a:extLst>
                </a:gridCol>
                <a:gridCol w="300315">
                  <a:extLst>
                    <a:ext uri="{9D8B030D-6E8A-4147-A177-3AD203B41FA5}">
                      <a16:colId xmlns:a16="http://schemas.microsoft.com/office/drawing/2014/main" val="4046801922"/>
                    </a:ext>
                  </a:extLst>
                </a:gridCol>
                <a:gridCol w="1115457">
                  <a:extLst>
                    <a:ext uri="{9D8B030D-6E8A-4147-A177-3AD203B41FA5}">
                      <a16:colId xmlns:a16="http://schemas.microsoft.com/office/drawing/2014/main" val="2771440453"/>
                    </a:ext>
                  </a:extLst>
                </a:gridCol>
                <a:gridCol w="4558361">
                  <a:extLst>
                    <a:ext uri="{9D8B030D-6E8A-4147-A177-3AD203B41FA5}">
                      <a16:colId xmlns:a16="http://schemas.microsoft.com/office/drawing/2014/main" val="3719685606"/>
                    </a:ext>
                  </a:extLst>
                </a:gridCol>
              </a:tblGrid>
              <a:tr h="224972">
                <a:tc gridSpan="4">
                  <a:txBody>
                    <a:bodyPr/>
                    <a:lstStyle/>
                    <a:p>
                      <a:pPr rtl="0" fontAlgn="t">
                        <a:spcBef>
                          <a:spcPts val="0"/>
                        </a:spcBef>
                        <a:spcAft>
                          <a:spcPts val="0"/>
                        </a:spcAft>
                      </a:pPr>
                      <a:r>
                        <a:rPr lang="en-US" sz="1600" b="1" i="0" u="none" strike="noStrike">
                          <a:solidFill>
                            <a:srgbClr val="FFFFFF"/>
                          </a:solidFill>
                          <a:effectLst/>
                          <a:latin typeface="Calibri" panose="020F0502020204030204" pitchFamily="34" charset="0"/>
                        </a:rPr>
                        <a:t>Current baseline</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28558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rtl="0" fontAlgn="t">
                        <a:spcBef>
                          <a:spcPts val="0"/>
                        </a:spcBef>
                        <a:spcAft>
                          <a:spcPts val="0"/>
                        </a:spcAft>
                      </a:pPr>
                      <a:r>
                        <a:rPr lang="en-US" sz="1600" b="1" i="0" u="none" strike="noStrike">
                          <a:solidFill>
                            <a:srgbClr val="FFFFFF"/>
                          </a:solidFill>
                          <a:effectLst/>
                          <a:latin typeface="Calibri" panose="020F0502020204030204" pitchFamily="34" charset="0"/>
                        </a:rPr>
                        <a:t>Proposed approach</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28558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t">
                        <a:spcBef>
                          <a:spcPts val="0"/>
                        </a:spcBef>
                        <a:spcAft>
                          <a:spcPts val="0"/>
                        </a:spcAft>
                      </a:pPr>
                      <a:r>
                        <a:rPr lang="en-US" sz="1600" b="1" i="0" u="none" strike="noStrike">
                          <a:solidFill>
                            <a:srgbClr val="FFFFFF"/>
                          </a:solidFill>
                          <a:effectLst/>
                          <a:latin typeface="Calibri" panose="020F0502020204030204" pitchFamily="34" charset="0"/>
                        </a:rPr>
                        <a:t>Meaning</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285583"/>
                    </a:solidFill>
                  </a:tcPr>
                </a:tc>
                <a:extLst>
                  <a:ext uri="{0D108BD9-81ED-4DB2-BD59-A6C34878D82A}">
                    <a16:rowId xmlns:a16="http://schemas.microsoft.com/office/drawing/2014/main" val="163433053"/>
                  </a:ext>
                </a:extLst>
              </a:tr>
              <a:tr h="224972">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0, 4</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Good pixel</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extLst>
                  <a:ext uri="{0D108BD9-81ED-4DB2-BD59-A6C34878D82A}">
                    <a16:rowId xmlns:a16="http://schemas.microsoft.com/office/drawing/2014/main" val="556804831"/>
                  </a:ext>
                </a:extLst>
              </a:tr>
              <a:tr h="224972">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1, 5</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Conditional pixel</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extLst>
                  <a:ext uri="{0D108BD9-81ED-4DB2-BD59-A6C34878D82A}">
                    <a16:rowId xmlns:a16="http://schemas.microsoft.com/office/drawing/2014/main" val="4234885942"/>
                  </a:ext>
                </a:extLst>
              </a:tr>
              <a:tr h="224972">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2</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2, 6</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Out of range (sat/undersat)</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extLst>
                  <a:ext uri="{0D108BD9-81ED-4DB2-BD59-A6C34878D82A}">
                    <a16:rowId xmlns:a16="http://schemas.microsoft.com/office/drawing/2014/main" val="3516958580"/>
                  </a:ext>
                </a:extLst>
              </a:tr>
              <a:tr h="224972">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3</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3, 7</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Missing pixel</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7E9EC"/>
                    </a:solidFill>
                  </a:tcPr>
                </a:tc>
                <a:extLst>
                  <a:ext uri="{0D108BD9-81ED-4DB2-BD59-A6C34878D82A}">
                    <a16:rowId xmlns:a16="http://schemas.microsoft.com/office/drawing/2014/main" val="611657722"/>
                  </a:ext>
                </a:extLst>
              </a:tr>
              <a:tr h="224972">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0</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4</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algn="r" rtl="0" fontAlgn="t">
                        <a:spcBef>
                          <a:spcPts val="0"/>
                        </a:spcBef>
                        <a:spcAft>
                          <a:spcPts val="0"/>
                        </a:spcAft>
                      </a:pPr>
                      <a:r>
                        <a:rPr lang="en-US" sz="1600" b="0" i="0" u="none" strike="noStrike">
                          <a:solidFill>
                            <a:srgbClr val="000000"/>
                          </a:solidFill>
                          <a:effectLst/>
                          <a:latin typeface="Calibri" panose="020F0502020204030204" pitchFamily="34" charset="0"/>
                        </a:rPr>
                        <a:t>X</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DQF ≥ 4</a:t>
                      </a:r>
                      <a:endParaRPr lang="en-US">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FPM temperature threshold exceeded</a:t>
                      </a:r>
                      <a:endParaRPr lang="en-US" dirty="0">
                        <a:effectLst/>
                      </a:endParaRPr>
                    </a:p>
                  </a:txBody>
                  <a:tcPr marL="53340" marR="5334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CBD0D8"/>
                    </a:solidFill>
                  </a:tcPr>
                </a:tc>
                <a:extLst>
                  <a:ext uri="{0D108BD9-81ED-4DB2-BD59-A6C34878D82A}">
                    <a16:rowId xmlns:a16="http://schemas.microsoft.com/office/drawing/2014/main" val="2560963284"/>
                  </a:ext>
                </a:extLst>
              </a:tr>
            </a:tbl>
          </a:graphicData>
        </a:graphic>
      </p:graphicFrame>
      <p:sp>
        <p:nvSpPr>
          <p:cNvPr id="8" name="Rectangle 2"/>
          <p:cNvSpPr>
            <a:spLocks noChangeArrowheads="1"/>
          </p:cNvSpPr>
          <p:nvPr/>
        </p:nvSpPr>
        <p:spPr bwMode="auto">
          <a:xfrm>
            <a:off x="-136809" y="3036717"/>
            <a:ext cx="12870663" cy="34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4231154" y="6151970"/>
            <a:ext cx="3074125" cy="307777"/>
          </a:xfrm>
          <a:prstGeom prst="rect">
            <a:avLst/>
          </a:prstGeom>
          <a:solidFill>
            <a:srgbClr val="92D050"/>
          </a:solidFill>
        </p:spPr>
        <p:txBody>
          <a:bodyPr wrap="square" rtlCol="0">
            <a:spAutoFit/>
          </a:bodyPr>
          <a:lstStyle/>
          <a:p>
            <a:r>
              <a:rPr lang="en-US" dirty="0"/>
              <a:t>TDQF becomes an explicit 1-bit </a:t>
            </a:r>
            <a:r>
              <a:rPr lang="en-US" dirty="0" smtClean="0"/>
              <a:t>flag</a:t>
            </a:r>
            <a:endParaRPr lang="en-US" dirty="0"/>
          </a:p>
        </p:txBody>
      </p:sp>
      <p:sp>
        <p:nvSpPr>
          <p:cNvPr id="11" name="Rectangle 10"/>
          <p:cNvSpPr/>
          <p:nvPr/>
        </p:nvSpPr>
        <p:spPr>
          <a:xfrm>
            <a:off x="2316480" y="4093029"/>
            <a:ext cx="374469" cy="1680753"/>
          </a:xfrm>
          <a:prstGeom prst="rect">
            <a:avLst/>
          </a:prstGeom>
          <a:solidFill>
            <a:srgbClr val="92D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0" idx="1"/>
            <a:endCxn id="11" idx="2"/>
          </p:cNvCxnSpPr>
          <p:nvPr/>
        </p:nvCxnSpPr>
        <p:spPr>
          <a:xfrm flipH="1" flipV="1">
            <a:off x="2503715" y="5773782"/>
            <a:ext cx="1727439" cy="53207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3510" y="6151970"/>
            <a:ext cx="2952206" cy="307777"/>
          </a:xfrm>
          <a:prstGeom prst="rect">
            <a:avLst/>
          </a:prstGeom>
          <a:solidFill>
            <a:schemeClr val="accent6">
              <a:lumMod val="40000"/>
              <a:lumOff val="60000"/>
            </a:schemeClr>
          </a:solidFill>
        </p:spPr>
        <p:txBody>
          <a:bodyPr wrap="square" rtlCol="0">
            <a:spAutoFit/>
          </a:bodyPr>
          <a:lstStyle/>
          <a:p>
            <a:r>
              <a:rPr lang="en-US" dirty="0"/>
              <a:t>“TDQF” is a flag state </a:t>
            </a:r>
            <a:r>
              <a:rPr lang="en-US" dirty="0" smtClean="0"/>
              <a:t>enumeration</a:t>
            </a:r>
            <a:endParaRPr lang="en-US" dirty="0"/>
          </a:p>
        </p:txBody>
      </p:sp>
      <p:sp>
        <p:nvSpPr>
          <p:cNvPr id="15" name="Rectangle 14"/>
          <p:cNvSpPr/>
          <p:nvPr/>
        </p:nvSpPr>
        <p:spPr>
          <a:xfrm>
            <a:off x="313510" y="5434149"/>
            <a:ext cx="1045027" cy="339633"/>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4" idx="0"/>
            <a:endCxn id="15" idx="2"/>
          </p:cNvCxnSpPr>
          <p:nvPr/>
        </p:nvCxnSpPr>
        <p:spPr>
          <a:xfrm flipH="1" flipV="1">
            <a:off x="836024" y="5773782"/>
            <a:ext cx="953589" cy="378188"/>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16809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txBox="1">
            <a:spLocks noGrp="1"/>
          </p:cNvSpPr>
          <p:nvPr>
            <p:ph type="title"/>
          </p:nvPr>
        </p:nvSpPr>
        <p:spPr>
          <a:xfrm>
            <a:off x="1315800" y="3017550"/>
            <a:ext cx="65124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GOES-17 Thermal Anomaly Mitigations </a:t>
            </a:r>
            <a:endParaRPr/>
          </a:p>
        </p:txBody>
      </p:sp>
      <p:sp>
        <p:nvSpPr>
          <p:cNvPr id="482" name="Google Shape;482;p49"/>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0"/>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800"/>
              <a:buFont typeface="Calibri"/>
              <a:buNone/>
            </a:pPr>
            <a:r>
              <a:rPr lang="en-US" sz="2800"/>
              <a:t>ABI L2+ LHP Mitigation Strategy</a:t>
            </a:r>
            <a:endParaRPr/>
          </a:p>
        </p:txBody>
      </p:sp>
      <p:sp>
        <p:nvSpPr>
          <p:cNvPr id="489" name="Google Shape;489;p50"/>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imes New Roman" panose="02020603050405020304" pitchFamily="18" charset="0"/>
                <a:cs typeface="Times New Roman" panose="02020603050405020304" pitchFamily="18" charset="0"/>
              </a:rPr>
              <a:t>33</a:t>
            </a:fld>
            <a:endParaRPr dirty="0">
              <a:latin typeface="Times New Roman" panose="02020603050405020304" pitchFamily="18" charset="0"/>
              <a:cs typeface="Times New Roman" panose="02020603050405020304" pitchFamily="18" charset="0"/>
            </a:endParaRPr>
          </a:p>
        </p:txBody>
      </p:sp>
      <p:sp>
        <p:nvSpPr>
          <p:cNvPr id="490" name="Google Shape;490;p50"/>
          <p:cNvSpPr txBox="1">
            <a:spLocks noGrp="1"/>
          </p:cNvSpPr>
          <p:nvPr>
            <p:ph type="body" idx="1"/>
          </p:nvPr>
        </p:nvSpPr>
        <p:spPr>
          <a:xfrm>
            <a:off x="228600" y="1056322"/>
            <a:ext cx="8686800" cy="5257800"/>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Clr>
                <a:schemeClr val="dk1"/>
              </a:buClr>
              <a:buSzPts val="2000"/>
              <a:buChar char="•"/>
            </a:pPr>
            <a:r>
              <a:rPr lang="en-US" sz="2400" dirty="0"/>
              <a:t>Due to the LHP anomaly, Program and STAR are working towards implementing: </a:t>
            </a:r>
            <a:endParaRPr sz="2800" dirty="0"/>
          </a:p>
          <a:p>
            <a:pPr marL="742950" lvl="1" indent="-285750" algn="l" rtl="0">
              <a:spcBef>
                <a:spcPts val="400"/>
              </a:spcBef>
              <a:spcAft>
                <a:spcPts val="0"/>
              </a:spcAft>
              <a:buClr>
                <a:schemeClr val="dk1"/>
              </a:buClr>
              <a:buSzPts val="2000"/>
              <a:buChar char="–"/>
            </a:pPr>
            <a:r>
              <a:rPr lang="en-US" sz="2400" dirty="0"/>
              <a:t>FPM temperature based DQFs on a per product basis</a:t>
            </a:r>
            <a:endParaRPr sz="2800" dirty="0"/>
          </a:p>
          <a:p>
            <a:pPr marL="742950" lvl="1" indent="-285750" algn="l" rtl="0">
              <a:spcBef>
                <a:spcPts val="400"/>
              </a:spcBef>
              <a:spcAft>
                <a:spcPts val="0"/>
              </a:spcAft>
              <a:buClr>
                <a:schemeClr val="dk1"/>
              </a:buClr>
              <a:buSzPts val="2000"/>
              <a:buChar char="–"/>
            </a:pPr>
            <a:r>
              <a:rPr lang="en-US" sz="2400" dirty="0"/>
              <a:t>Band swapping based on the DQF</a:t>
            </a:r>
            <a:endParaRPr sz="2800" dirty="0"/>
          </a:p>
          <a:p>
            <a:pPr marL="1143000" lvl="2" indent="-228600" algn="l" rtl="0">
              <a:spcBef>
                <a:spcPts val="360"/>
              </a:spcBef>
              <a:spcAft>
                <a:spcPts val="0"/>
              </a:spcAft>
              <a:buClr>
                <a:schemeClr val="dk1"/>
              </a:buClr>
              <a:buSzPts val="1800"/>
              <a:buChar char="•"/>
            </a:pPr>
            <a:r>
              <a:rPr lang="en-US" sz="2000" dirty="0"/>
              <a:t>For example, implementing logic to swap B13 for B14 in the Fires algorithm</a:t>
            </a:r>
            <a:endParaRPr sz="2800" dirty="0"/>
          </a:p>
          <a:p>
            <a:pPr marL="742950" lvl="1" indent="-285750" algn="l" rtl="0">
              <a:spcBef>
                <a:spcPts val="400"/>
              </a:spcBef>
              <a:spcAft>
                <a:spcPts val="0"/>
              </a:spcAft>
              <a:buClr>
                <a:schemeClr val="dk1"/>
              </a:buClr>
              <a:buSzPts val="2000"/>
              <a:buChar char="–"/>
            </a:pPr>
            <a:r>
              <a:rPr lang="en-US" sz="2400" dirty="0"/>
              <a:t>Enterprise Algorithms: updated science and dynamic band swapping</a:t>
            </a:r>
            <a:endParaRPr sz="2800" dirty="0"/>
          </a:p>
          <a:p>
            <a:pPr marL="342900" lvl="0" indent="-215900" algn="l" rtl="0">
              <a:spcBef>
                <a:spcPts val="400"/>
              </a:spcBef>
              <a:spcAft>
                <a:spcPts val="0"/>
              </a:spcAft>
              <a:buClr>
                <a:schemeClr val="dk1"/>
              </a:buClr>
              <a:buSzPts val="2000"/>
              <a:buNone/>
            </a:pPr>
            <a:endParaRPr sz="2400" dirty="0"/>
          </a:p>
          <a:p>
            <a:pPr marL="342900" lvl="0" indent="-342900" algn="l" rtl="0">
              <a:spcBef>
                <a:spcPts val="400"/>
              </a:spcBef>
              <a:spcAft>
                <a:spcPts val="0"/>
              </a:spcAft>
              <a:buClr>
                <a:schemeClr val="dk1"/>
              </a:buClr>
              <a:buSzPts val="2000"/>
              <a:buChar char="•"/>
            </a:pPr>
            <a:r>
              <a:rPr lang="en-US" sz="2400" dirty="0"/>
              <a:t>The review process for implementing these updates reflects resource prioritization. </a:t>
            </a:r>
            <a:r>
              <a:rPr lang="en-US" sz="2400" dirty="0" smtClean="0"/>
              <a:t> </a:t>
            </a:r>
            <a:r>
              <a:rPr lang="en-US" sz="2400" dirty="0" smtClean="0"/>
              <a:t>Validation reviews will occur during 2020 in order of algorithm </a:t>
            </a:r>
            <a:r>
              <a:rPr lang="en-US" sz="2400" dirty="0" smtClean="0"/>
              <a:t>precedence </a:t>
            </a:r>
            <a:r>
              <a:rPr lang="en-US" sz="2400" dirty="0"/>
              <a:t>and </a:t>
            </a:r>
            <a:r>
              <a:rPr lang="en-US" sz="2400" dirty="0" smtClean="0"/>
              <a:t>readiness.  </a:t>
            </a:r>
            <a:endParaRPr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1"/>
          <p:cNvSpPr txBox="1">
            <a:spLocks noGrp="1"/>
          </p:cNvSpPr>
          <p:nvPr>
            <p:ph type="title"/>
          </p:nvPr>
        </p:nvSpPr>
        <p:spPr>
          <a:xfrm>
            <a:off x="2998500" y="3017550"/>
            <a:ext cx="31470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Enterprise Refresh</a:t>
            </a:r>
            <a:endParaRPr/>
          </a:p>
        </p:txBody>
      </p:sp>
      <p:sp>
        <p:nvSpPr>
          <p:cNvPr id="497" name="Google Shape;497;p51"/>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mtClean="0">
                <a:latin typeface="Times New Roman" panose="02020603050405020304" pitchFamily="18" charset="0"/>
                <a:cs typeface="Times New Roman" panose="02020603050405020304" pitchFamily="18" charset="0"/>
              </a:rPr>
              <a:t>34</a:t>
            </a:fld>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2"/>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Enterprise Algorithms</a:t>
            </a:r>
            <a:endParaRPr/>
          </a:p>
        </p:txBody>
      </p:sp>
      <p:sp>
        <p:nvSpPr>
          <p:cNvPr id="504" name="Google Shape;504;p52"/>
          <p:cNvSpPr txBox="1">
            <a:spLocks noGrp="1"/>
          </p:cNvSpPr>
          <p:nvPr>
            <p:ph type="body" idx="1"/>
          </p:nvPr>
        </p:nvSpPr>
        <p:spPr>
          <a:xfrm>
            <a:off x="228600" y="1033272"/>
            <a:ext cx="8686800" cy="5257800"/>
          </a:xfrm>
          <a:prstGeom prst="rect">
            <a:avLst/>
          </a:prstGeom>
        </p:spPr>
        <p:txBody>
          <a:bodyPr spcFirstLastPara="1" wrap="square" lIns="0" tIns="0" rIns="0" bIns="0" anchor="t" anchorCtr="0">
            <a:noAutofit/>
          </a:bodyPr>
          <a:lstStyle/>
          <a:p>
            <a:pPr marL="457200" lvl="0" indent="-342900" algn="l" rtl="0">
              <a:spcBef>
                <a:spcPts val="360"/>
              </a:spcBef>
              <a:spcAft>
                <a:spcPts val="0"/>
              </a:spcAft>
              <a:buSzPts val="1800"/>
              <a:buChar char="•"/>
            </a:pPr>
            <a:r>
              <a:rPr lang="en-US" dirty="0"/>
              <a:t>Algorithms created for use on geostationary or polar orbiting satellite systems </a:t>
            </a:r>
            <a:endParaRPr dirty="0"/>
          </a:p>
          <a:p>
            <a:pPr marL="457200" lvl="0" indent="-342900" algn="l" rtl="0">
              <a:spcBef>
                <a:spcPts val="520"/>
              </a:spcBef>
              <a:spcAft>
                <a:spcPts val="0"/>
              </a:spcAft>
              <a:buSzPts val="1800"/>
              <a:buChar char="•"/>
            </a:pPr>
            <a:r>
              <a:rPr lang="en-US" dirty="0"/>
              <a:t>Data from various missions can be swath or gridded, projected differently, distributed in different file formats, have different metadata standards, etc.</a:t>
            </a:r>
            <a:endParaRPr dirty="0"/>
          </a:p>
          <a:p>
            <a:pPr marL="457200" lvl="0" indent="-342900" algn="l" rtl="0">
              <a:spcBef>
                <a:spcPts val="0"/>
              </a:spcBef>
              <a:spcAft>
                <a:spcPts val="0"/>
              </a:spcAft>
              <a:buSzPts val="1800"/>
              <a:buChar char="•"/>
            </a:pPr>
            <a:r>
              <a:rPr lang="en-US" dirty="0"/>
              <a:t>Being developed by STAR to bring science updates into </a:t>
            </a:r>
            <a:r>
              <a:rPr lang="en-US" dirty="0" smtClean="0"/>
              <a:t>a new GOES-R </a:t>
            </a:r>
            <a:r>
              <a:rPr lang="en-US" dirty="0"/>
              <a:t>baseline</a:t>
            </a:r>
            <a:endParaRPr dirty="0"/>
          </a:p>
          <a:p>
            <a:pPr marL="457200" lvl="0" indent="-342900" algn="l" rtl="0">
              <a:spcBef>
                <a:spcPts val="0"/>
              </a:spcBef>
              <a:spcAft>
                <a:spcPts val="0"/>
              </a:spcAft>
              <a:buSzPts val="1800"/>
              <a:buChar char="•"/>
            </a:pPr>
            <a:r>
              <a:rPr lang="en-US" dirty="0"/>
              <a:t>Will be deployed in the coming years and will be modified to account for the GOES-17 loop heat pipe anomaly </a:t>
            </a:r>
            <a:endParaRPr dirty="0"/>
          </a:p>
        </p:txBody>
      </p:sp>
      <p:sp>
        <p:nvSpPr>
          <p:cNvPr id="505" name="Google Shape;505;p52"/>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Times New Roman" panose="02020603050405020304" pitchFamily="18" charset="0"/>
                <a:cs typeface="Times New Roman" panose="02020603050405020304" pitchFamily="18" charset="0"/>
              </a:rPr>
              <a:t>35</a:t>
            </a:fld>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3"/>
          <p:cNvSpPr/>
          <p:nvPr/>
        </p:nvSpPr>
        <p:spPr>
          <a:xfrm>
            <a:off x="1407459" y="2693423"/>
            <a:ext cx="6705600" cy="3142500"/>
          </a:xfrm>
          <a:prstGeom prst="roundRect">
            <a:avLst>
              <a:gd name="adj" fmla="val 16667"/>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53"/>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Enterprise Algorithm Stack</a:t>
            </a:r>
            <a:endParaRPr/>
          </a:p>
        </p:txBody>
      </p:sp>
      <p:sp>
        <p:nvSpPr>
          <p:cNvPr id="512" name="Google Shape;512;p53"/>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36</a:t>
            </a:fld>
            <a:endParaRPr dirty="0">
              <a:latin typeface="Times New Roman" panose="02020603050405020304" pitchFamily="18" charset="0"/>
              <a:cs typeface="Times New Roman" panose="02020603050405020304" pitchFamily="18" charset="0"/>
            </a:endParaRPr>
          </a:p>
        </p:txBody>
      </p:sp>
      <p:sp>
        <p:nvSpPr>
          <p:cNvPr id="513" name="Google Shape;513;p53"/>
          <p:cNvSpPr/>
          <p:nvPr/>
        </p:nvSpPr>
        <p:spPr>
          <a:xfrm>
            <a:off x="1593619" y="2841812"/>
            <a:ext cx="6239700" cy="723300"/>
          </a:xfrm>
          <a:prstGeom prst="rect">
            <a:avLst/>
          </a:prstGeom>
          <a:solidFill>
            <a:srgbClr val="B0CFED"/>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Enterprise Interface </a:t>
            </a:r>
            <a:endParaRPr sz="1800">
              <a:solidFill>
                <a:schemeClr val="dk1"/>
              </a:solidFill>
              <a:latin typeface="Calibri"/>
              <a:ea typeface="Calibri"/>
              <a:cs typeface="Calibri"/>
              <a:sym typeface="Calibri"/>
            </a:endParaRPr>
          </a:p>
        </p:txBody>
      </p:sp>
      <p:sp>
        <p:nvSpPr>
          <p:cNvPr id="514" name="Google Shape;514;p53"/>
          <p:cNvSpPr/>
          <p:nvPr/>
        </p:nvSpPr>
        <p:spPr>
          <a:xfrm>
            <a:off x="1593619" y="1845204"/>
            <a:ext cx="2967600" cy="723300"/>
          </a:xfrm>
          <a:prstGeom prst="rect">
            <a:avLst/>
          </a:prstGeom>
          <a:solidFill>
            <a:srgbClr val="FEECC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LEO Ground System</a:t>
            </a:r>
            <a:endParaRPr sz="1800">
              <a:solidFill>
                <a:schemeClr val="dk1"/>
              </a:solidFill>
              <a:latin typeface="Calibri"/>
              <a:ea typeface="Calibri"/>
              <a:cs typeface="Calibri"/>
              <a:sym typeface="Calibri"/>
            </a:endParaRPr>
          </a:p>
        </p:txBody>
      </p:sp>
      <p:sp>
        <p:nvSpPr>
          <p:cNvPr id="515" name="Google Shape;515;p53"/>
          <p:cNvSpPr/>
          <p:nvPr/>
        </p:nvSpPr>
        <p:spPr>
          <a:xfrm>
            <a:off x="4865906" y="1833235"/>
            <a:ext cx="2967600" cy="723300"/>
          </a:xfrm>
          <a:prstGeom prst="rect">
            <a:avLst/>
          </a:prstGeom>
          <a:solidFill>
            <a:srgbClr val="FEECC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GEO Ground System</a:t>
            </a:r>
            <a:endParaRPr sz="1800">
              <a:solidFill>
                <a:schemeClr val="dk1"/>
              </a:solidFill>
              <a:latin typeface="Calibri"/>
              <a:ea typeface="Calibri"/>
              <a:cs typeface="Calibri"/>
              <a:sym typeface="Calibri"/>
            </a:endParaRPr>
          </a:p>
        </p:txBody>
      </p:sp>
      <p:sp>
        <p:nvSpPr>
          <p:cNvPr id="516" name="Google Shape;516;p53"/>
          <p:cNvSpPr/>
          <p:nvPr/>
        </p:nvSpPr>
        <p:spPr>
          <a:xfrm>
            <a:off x="1602584" y="3862264"/>
            <a:ext cx="2967600" cy="723300"/>
          </a:xfrm>
          <a:prstGeom prst="rect">
            <a:avLst/>
          </a:prstGeom>
          <a:solidFill>
            <a:srgbClr val="FEECC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LEO Specific Code/Logic</a:t>
            </a:r>
            <a:endParaRPr sz="1800">
              <a:solidFill>
                <a:schemeClr val="dk1"/>
              </a:solidFill>
              <a:latin typeface="Calibri"/>
              <a:ea typeface="Calibri"/>
              <a:cs typeface="Calibri"/>
              <a:sym typeface="Calibri"/>
            </a:endParaRPr>
          </a:p>
        </p:txBody>
      </p:sp>
      <p:sp>
        <p:nvSpPr>
          <p:cNvPr id="517" name="Google Shape;517;p53"/>
          <p:cNvSpPr/>
          <p:nvPr/>
        </p:nvSpPr>
        <p:spPr>
          <a:xfrm>
            <a:off x="4874871" y="3850295"/>
            <a:ext cx="2967600" cy="723300"/>
          </a:xfrm>
          <a:prstGeom prst="rect">
            <a:avLst/>
          </a:prstGeom>
          <a:solidFill>
            <a:srgbClr val="FEECC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GEO Specific Code/Logic</a:t>
            </a:r>
            <a:endParaRPr/>
          </a:p>
        </p:txBody>
      </p:sp>
      <p:sp>
        <p:nvSpPr>
          <p:cNvPr id="518" name="Google Shape;518;p53"/>
          <p:cNvSpPr/>
          <p:nvPr/>
        </p:nvSpPr>
        <p:spPr>
          <a:xfrm>
            <a:off x="1602584" y="4860594"/>
            <a:ext cx="6239700" cy="723300"/>
          </a:xfrm>
          <a:prstGeom prst="rect">
            <a:avLst/>
          </a:prstGeom>
          <a:solidFill>
            <a:srgbClr val="B0CFED"/>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Enterprise Science Code </a:t>
            </a:r>
            <a:endParaRPr sz="1800">
              <a:solidFill>
                <a:schemeClr val="dk1"/>
              </a:solidFill>
              <a:latin typeface="Calibri"/>
              <a:ea typeface="Calibri"/>
              <a:cs typeface="Calibri"/>
              <a:sym typeface="Calibri"/>
            </a:endParaRPr>
          </a:p>
        </p:txBody>
      </p:sp>
      <p:cxnSp>
        <p:nvCxnSpPr>
          <p:cNvPr id="519" name="Google Shape;519;p53"/>
          <p:cNvCxnSpPr>
            <a:stCxn id="514" idx="2"/>
          </p:cNvCxnSpPr>
          <p:nvPr/>
        </p:nvCxnSpPr>
        <p:spPr>
          <a:xfrm>
            <a:off x="3077419" y="2568504"/>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cxnSp>
        <p:nvCxnSpPr>
          <p:cNvPr id="520" name="Google Shape;520;p53"/>
          <p:cNvCxnSpPr/>
          <p:nvPr/>
        </p:nvCxnSpPr>
        <p:spPr>
          <a:xfrm>
            <a:off x="6492916" y="2568389"/>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cxnSp>
        <p:nvCxnSpPr>
          <p:cNvPr id="521" name="Google Shape;521;p53"/>
          <p:cNvCxnSpPr/>
          <p:nvPr/>
        </p:nvCxnSpPr>
        <p:spPr>
          <a:xfrm>
            <a:off x="3086328" y="3582612"/>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cxnSp>
        <p:nvCxnSpPr>
          <p:cNvPr id="522" name="Google Shape;522;p53"/>
          <p:cNvCxnSpPr/>
          <p:nvPr/>
        </p:nvCxnSpPr>
        <p:spPr>
          <a:xfrm>
            <a:off x="6486419" y="3547225"/>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cxnSp>
        <p:nvCxnSpPr>
          <p:cNvPr id="523" name="Google Shape;523;p53"/>
          <p:cNvCxnSpPr/>
          <p:nvPr/>
        </p:nvCxnSpPr>
        <p:spPr>
          <a:xfrm>
            <a:off x="6492917" y="4574961"/>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cxnSp>
        <p:nvCxnSpPr>
          <p:cNvPr id="524" name="Google Shape;524;p53"/>
          <p:cNvCxnSpPr/>
          <p:nvPr/>
        </p:nvCxnSpPr>
        <p:spPr>
          <a:xfrm>
            <a:off x="3086329" y="4585449"/>
            <a:ext cx="0" cy="250200"/>
          </a:xfrm>
          <a:prstGeom prst="straightConnector1">
            <a:avLst/>
          </a:prstGeom>
          <a:noFill/>
          <a:ln w="25400" cap="flat" cmpd="sng">
            <a:solidFill>
              <a:schemeClr val="accent1"/>
            </a:solidFill>
            <a:prstDash val="solid"/>
            <a:round/>
            <a:headEnd type="triangle" w="med" len="med"/>
            <a:tailEnd type="triangle" w="med" len="med"/>
          </a:ln>
          <a:effectLst>
            <a:outerShdw blurRad="40000" dist="20000" dir="5400000" rotWithShape="0">
              <a:srgbClr val="000000">
                <a:alpha val="37650"/>
              </a:srgbClr>
            </a:outerShdw>
          </a:effectLst>
        </p:spPr>
      </p:cxnSp>
      <p:sp>
        <p:nvSpPr>
          <p:cNvPr id="525" name="Google Shape;525;p53"/>
          <p:cNvSpPr/>
          <p:nvPr/>
        </p:nvSpPr>
        <p:spPr>
          <a:xfrm>
            <a:off x="-133950" y="6282025"/>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4"/>
          <p:cNvSpPr/>
          <p:nvPr/>
        </p:nvSpPr>
        <p:spPr>
          <a:xfrm>
            <a:off x="500331" y="3510951"/>
            <a:ext cx="8281500" cy="2798400"/>
          </a:xfrm>
          <a:prstGeom prst="rect">
            <a:avLst/>
          </a:prstGeom>
          <a:solidFill>
            <a:srgbClr val="33CC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GOES-R GS</a:t>
            </a:r>
            <a:endParaRPr/>
          </a:p>
        </p:txBody>
      </p:sp>
      <p:sp>
        <p:nvSpPr>
          <p:cNvPr id="531" name="Google Shape;531;p54"/>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Enterprise Algorithm Development</a:t>
            </a:r>
            <a:endParaRPr/>
          </a:p>
        </p:txBody>
      </p:sp>
      <p:sp>
        <p:nvSpPr>
          <p:cNvPr id="532" name="Google Shape;532;p54"/>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37</a:t>
            </a:fld>
            <a:endParaRPr dirty="0">
              <a:latin typeface="Times New Roman" panose="02020603050405020304" pitchFamily="18" charset="0"/>
              <a:cs typeface="Times New Roman" panose="02020603050405020304" pitchFamily="18" charset="0"/>
            </a:endParaRPr>
          </a:p>
        </p:txBody>
      </p:sp>
      <p:sp>
        <p:nvSpPr>
          <p:cNvPr id="533" name="Google Shape;533;p54"/>
          <p:cNvSpPr/>
          <p:nvPr/>
        </p:nvSpPr>
        <p:spPr>
          <a:xfrm>
            <a:off x="3088257" y="983411"/>
            <a:ext cx="5331000" cy="2441400"/>
          </a:xfrm>
          <a:prstGeom prst="rect">
            <a:avLst/>
          </a:prstGeom>
          <a:gradFill>
            <a:gsLst>
              <a:gs pos="0">
                <a:srgbClr val="905600"/>
              </a:gs>
              <a:gs pos="100000">
                <a:srgbClr val="E0BDA4"/>
              </a:gs>
            </a:gsLst>
            <a:lin ang="16200038"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STAR Framework 2.0</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54"/>
          <p:cNvSpPr/>
          <p:nvPr/>
        </p:nvSpPr>
        <p:spPr>
          <a:xfrm>
            <a:off x="4270075" y="1578633"/>
            <a:ext cx="2967600" cy="1699500"/>
          </a:xfrm>
          <a:prstGeom prst="rect">
            <a:avLst/>
          </a:prstGeom>
          <a:gradFill>
            <a:gsLst>
              <a:gs pos="0">
                <a:srgbClr val="1A5490"/>
              </a:gs>
              <a:gs pos="100000">
                <a:srgbClr val="A6B8E2"/>
              </a:gs>
            </a:gsLst>
            <a:lin ang="16200038"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Science Algorithm</a:t>
            </a:r>
            <a:endParaRPr sz="1800">
              <a:solidFill>
                <a:schemeClr val="dk1"/>
              </a:solidFill>
              <a:latin typeface="Calibri"/>
              <a:ea typeface="Calibri"/>
              <a:cs typeface="Calibri"/>
              <a:sym typeface="Calibri"/>
            </a:endParaRPr>
          </a:p>
        </p:txBody>
      </p:sp>
      <p:sp>
        <p:nvSpPr>
          <p:cNvPr id="535" name="Google Shape;535;p54"/>
          <p:cNvSpPr/>
          <p:nvPr/>
        </p:nvSpPr>
        <p:spPr>
          <a:xfrm>
            <a:off x="3088257" y="3719758"/>
            <a:ext cx="5331000" cy="2441400"/>
          </a:xfrm>
          <a:prstGeom prst="rect">
            <a:avLst/>
          </a:prstGeom>
          <a:gradFill>
            <a:gsLst>
              <a:gs pos="0">
                <a:srgbClr val="FFD85F"/>
              </a:gs>
              <a:gs pos="100000">
                <a:srgbClr val="FFF683"/>
              </a:gs>
            </a:gsLst>
            <a:lin ang="16200038"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 PASS Wrapper</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54"/>
          <p:cNvSpPr/>
          <p:nvPr/>
        </p:nvSpPr>
        <p:spPr>
          <a:xfrm>
            <a:off x="4270075" y="4314980"/>
            <a:ext cx="2967600" cy="1699500"/>
          </a:xfrm>
          <a:prstGeom prst="rect">
            <a:avLst/>
          </a:prstGeom>
          <a:gradFill>
            <a:gsLst>
              <a:gs pos="0">
                <a:srgbClr val="1A5490"/>
              </a:gs>
              <a:gs pos="100000">
                <a:srgbClr val="A6B8E2"/>
              </a:gs>
            </a:gsLst>
            <a:lin ang="16200038"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Science Algorithm</a:t>
            </a:r>
            <a:endParaRPr sz="1800">
              <a:solidFill>
                <a:schemeClr val="dk1"/>
              </a:solidFill>
              <a:latin typeface="Calibri"/>
              <a:ea typeface="Calibri"/>
              <a:cs typeface="Calibri"/>
              <a:sym typeface="Calibri"/>
            </a:endParaRPr>
          </a:p>
        </p:txBody>
      </p:sp>
      <p:sp>
        <p:nvSpPr>
          <p:cNvPr id="537" name="Google Shape;537;p54"/>
          <p:cNvSpPr/>
          <p:nvPr/>
        </p:nvSpPr>
        <p:spPr>
          <a:xfrm>
            <a:off x="750498" y="1199072"/>
            <a:ext cx="1613100" cy="65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JPSS Data</a:t>
            </a:r>
            <a:endParaRPr sz="1800">
              <a:solidFill>
                <a:schemeClr val="dk1"/>
              </a:solidFill>
              <a:latin typeface="Calibri"/>
              <a:ea typeface="Calibri"/>
              <a:cs typeface="Calibri"/>
              <a:sym typeface="Calibri"/>
            </a:endParaRPr>
          </a:p>
        </p:txBody>
      </p:sp>
      <p:sp>
        <p:nvSpPr>
          <p:cNvPr id="538" name="Google Shape;538;p54"/>
          <p:cNvSpPr/>
          <p:nvPr/>
        </p:nvSpPr>
        <p:spPr>
          <a:xfrm>
            <a:off x="750498" y="2230791"/>
            <a:ext cx="1613100" cy="655500"/>
          </a:xfrm>
          <a:prstGeom prst="rect">
            <a:avLst/>
          </a:prstGeom>
          <a:solidFill>
            <a:srgbClr val="33CC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GOES-R Data</a:t>
            </a:r>
            <a:endParaRPr sz="1800">
              <a:solidFill>
                <a:schemeClr val="dk1"/>
              </a:solidFill>
              <a:latin typeface="Calibri"/>
              <a:ea typeface="Calibri"/>
              <a:cs typeface="Calibri"/>
              <a:sym typeface="Calibri"/>
            </a:endParaRPr>
          </a:p>
        </p:txBody>
      </p:sp>
      <p:cxnSp>
        <p:nvCxnSpPr>
          <p:cNvPr id="539" name="Google Shape;539;p54"/>
          <p:cNvCxnSpPr>
            <a:stCxn id="537" idx="3"/>
          </p:cNvCxnSpPr>
          <p:nvPr/>
        </p:nvCxnSpPr>
        <p:spPr>
          <a:xfrm>
            <a:off x="2363598" y="1526822"/>
            <a:ext cx="724500" cy="0"/>
          </a:xfrm>
          <a:prstGeom prst="straightConnector1">
            <a:avLst/>
          </a:prstGeom>
          <a:noFill/>
          <a:ln w="25400" cap="flat" cmpd="sng">
            <a:solidFill>
              <a:schemeClr val="accent1"/>
            </a:solidFill>
            <a:prstDash val="solid"/>
            <a:round/>
            <a:headEnd type="none" w="sm" len="sm"/>
            <a:tailEnd type="triangle" w="med" len="med"/>
          </a:ln>
        </p:spPr>
      </p:cxnSp>
      <p:cxnSp>
        <p:nvCxnSpPr>
          <p:cNvPr id="540" name="Google Shape;540;p54"/>
          <p:cNvCxnSpPr>
            <a:stCxn id="538" idx="3"/>
          </p:cNvCxnSpPr>
          <p:nvPr/>
        </p:nvCxnSpPr>
        <p:spPr>
          <a:xfrm>
            <a:off x="2363598" y="2558541"/>
            <a:ext cx="724500" cy="0"/>
          </a:xfrm>
          <a:prstGeom prst="straightConnector1">
            <a:avLst/>
          </a:prstGeom>
          <a:noFill/>
          <a:ln w="25400" cap="flat" cmpd="sng">
            <a:solidFill>
              <a:schemeClr val="accent1"/>
            </a:solidFill>
            <a:prstDash val="solid"/>
            <a:round/>
            <a:headEnd type="none" w="sm" len="sm"/>
            <a:tailEnd type="triangle" w="med" len="med"/>
          </a:ln>
        </p:spPr>
      </p:cxnSp>
      <p:sp>
        <p:nvSpPr>
          <p:cNvPr id="541" name="Google Shape;541;p54"/>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5"/>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Roles and Responsibilities</a:t>
            </a:r>
            <a:endParaRPr/>
          </a:p>
        </p:txBody>
      </p:sp>
      <p:sp>
        <p:nvSpPr>
          <p:cNvPr id="547" name="Google Shape;547;p55"/>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38</a:t>
            </a:fld>
            <a:endParaRPr dirty="0">
              <a:latin typeface="Times New Roman" panose="02020603050405020304" pitchFamily="18" charset="0"/>
              <a:cs typeface="Times New Roman" panose="02020603050405020304" pitchFamily="18" charset="0"/>
            </a:endParaRPr>
          </a:p>
        </p:txBody>
      </p:sp>
      <p:sp>
        <p:nvSpPr>
          <p:cNvPr id="548" name="Google Shape;548;p55"/>
          <p:cNvSpPr/>
          <p:nvPr/>
        </p:nvSpPr>
        <p:spPr>
          <a:xfrm>
            <a:off x="315553" y="1119330"/>
            <a:ext cx="8287500" cy="489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Science Team</a:t>
            </a:r>
            <a:endParaRPr b="1"/>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Develop LHP Mitigation Strategies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Work mitigations into algorithm</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Review output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STAR ASSISTT</a:t>
            </a:r>
            <a:endParaRPr b="1"/>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Integrate the *unmitigated* algorithm into the Framework 2.0</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Will need to assume FPT and extra channels as input</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Work mitigation updates into the Framework integrated algorithm</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PRO PASS</a:t>
            </a:r>
            <a:endParaRPr b="1"/>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Develop wrapper for *unmitigated* algorithm, but provide FPT and extra channels as input</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Work mitigation updates into the wrapped algorithm on the GOES-R ground system</a:t>
            </a:r>
            <a:endParaRPr sz="2400">
              <a:solidFill>
                <a:schemeClr val="dk1"/>
              </a:solidFill>
              <a:latin typeface="Calibri"/>
              <a:ea typeface="Calibri"/>
              <a:cs typeface="Calibri"/>
              <a:sym typeface="Calibri"/>
            </a:endParaRPr>
          </a:p>
        </p:txBody>
      </p:sp>
      <p:sp>
        <p:nvSpPr>
          <p:cNvPr id="549" name="Google Shape;549;p55"/>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6"/>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Parallel Development</a:t>
            </a:r>
            <a:endParaRPr/>
          </a:p>
        </p:txBody>
      </p:sp>
      <p:sp>
        <p:nvSpPr>
          <p:cNvPr id="555" name="Google Shape;555;p56"/>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t" anchorCtr="0">
            <a:noAutofit/>
          </a:bodyPr>
          <a:lstStyle/>
          <a:p>
            <a:pPr marL="342900" lvl="0" indent="-342900" algn="l" rtl="0">
              <a:spcBef>
                <a:spcPts val="0"/>
              </a:spcBef>
              <a:spcAft>
                <a:spcPts val="0"/>
              </a:spcAft>
              <a:buClr>
                <a:schemeClr val="dk1"/>
              </a:buClr>
              <a:buSzPts val="2600"/>
              <a:buChar char="•"/>
            </a:pPr>
            <a:r>
              <a:rPr lang="en-US"/>
              <a:t>While the science teams begin working on developing mitigations for a specific algorithm the ASSISTT team is integrating the existing algorithm without (w/o) mitigations while leaving ‘hooks in place’ for FPT to be passed in</a:t>
            </a:r>
            <a:endParaRPr/>
          </a:p>
          <a:p>
            <a:pPr marL="342900" lvl="0" indent="-342900" algn="l" rtl="0">
              <a:spcBef>
                <a:spcPts val="520"/>
              </a:spcBef>
              <a:spcAft>
                <a:spcPts val="0"/>
              </a:spcAft>
              <a:buClr>
                <a:schemeClr val="dk1"/>
              </a:buClr>
              <a:buSzPts val="2600"/>
              <a:buChar char="•"/>
            </a:pPr>
            <a:r>
              <a:rPr lang="en-US"/>
              <a:t>This will allow for PRO PASS to begin working on the wrapping of the Enterprise Algorithm (EA)</a:t>
            </a:r>
            <a:endParaRPr/>
          </a:p>
          <a:p>
            <a:pPr marL="342900" lvl="0" indent="-342900" algn="l" rtl="0">
              <a:spcBef>
                <a:spcPts val="520"/>
              </a:spcBef>
              <a:spcAft>
                <a:spcPts val="0"/>
              </a:spcAft>
              <a:buClr>
                <a:schemeClr val="dk1"/>
              </a:buClr>
              <a:buSzPts val="2600"/>
              <a:buChar char="•"/>
            </a:pPr>
            <a:r>
              <a:rPr lang="en-US"/>
              <a:t>When the science team is finished most of the time consuming work will be completed by PRO PASS</a:t>
            </a:r>
            <a:endParaRPr/>
          </a:p>
        </p:txBody>
      </p:sp>
      <p:sp>
        <p:nvSpPr>
          <p:cNvPr id="556" name="Google Shape;556;p56"/>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39</a:t>
            </a:fld>
            <a:endParaRPr dirty="0">
              <a:latin typeface="Times New Roman" panose="02020603050405020304" pitchFamily="18" charset="0"/>
              <a:cs typeface="Times New Roman" panose="02020603050405020304" pitchFamily="18" charset="0"/>
            </a:endParaRPr>
          </a:p>
        </p:txBody>
      </p:sp>
      <p:graphicFrame>
        <p:nvGraphicFramePr>
          <p:cNvPr id="557" name="Google Shape;557;p56"/>
          <p:cNvGraphicFramePr/>
          <p:nvPr/>
        </p:nvGraphicFramePr>
        <p:xfrm>
          <a:off x="379561" y="4532493"/>
          <a:ext cx="8535825" cy="1579475"/>
        </p:xfrm>
        <a:graphic>
          <a:graphicData uri="http://schemas.openxmlformats.org/drawingml/2006/table">
            <a:tbl>
              <a:tblPr firstRow="1" bandRow="1">
                <a:noFill/>
                <a:tableStyleId>{DFA436AF-493B-45F5-ADBF-A31149D58ACA}</a:tableStyleId>
              </a:tblPr>
              <a:tblGrid>
                <a:gridCol w="1538050">
                  <a:extLst>
                    <a:ext uri="{9D8B030D-6E8A-4147-A177-3AD203B41FA5}">
                      <a16:colId xmlns:a16="http://schemas.microsoft.com/office/drawing/2014/main" val="20000"/>
                    </a:ext>
                  </a:extLst>
                </a:gridCol>
                <a:gridCol w="6997775">
                  <a:extLst>
                    <a:ext uri="{9D8B030D-6E8A-4147-A177-3AD203B41FA5}">
                      <a16:colId xmlns:a16="http://schemas.microsoft.com/office/drawing/2014/main" val="20001"/>
                    </a:ext>
                  </a:extLst>
                </a:gridCol>
              </a:tblGrid>
              <a:tr h="569825">
                <a:tc>
                  <a:txBody>
                    <a:bodyPr/>
                    <a:lstStyle/>
                    <a:p>
                      <a:pPr marL="0" marR="0" lvl="0" indent="0" algn="ctr" rtl="0">
                        <a:spcBef>
                          <a:spcPts val="0"/>
                        </a:spcBef>
                        <a:spcAft>
                          <a:spcPts val="0"/>
                        </a:spcAft>
                        <a:buNone/>
                      </a:pPr>
                      <a:r>
                        <a:rPr lang="en-US" sz="1800" b="0" u="none" strike="noStrike" cap="none"/>
                        <a:t>Science Team</a:t>
                      </a:r>
                      <a:endParaRPr sz="1800" b="0" u="none" strike="noStrike" cap="none">
                        <a:solidFill>
                          <a:schemeClr val="dk1"/>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504825">
                <a:tc>
                  <a:txBody>
                    <a:bodyPr/>
                    <a:lstStyle/>
                    <a:p>
                      <a:pPr marL="0" marR="0" lvl="0" indent="0" algn="ctr" rtl="0">
                        <a:spcBef>
                          <a:spcPts val="0"/>
                        </a:spcBef>
                        <a:spcAft>
                          <a:spcPts val="0"/>
                        </a:spcAft>
                        <a:buNone/>
                      </a:pPr>
                      <a:r>
                        <a:rPr lang="en-US" sz="1800"/>
                        <a:t>STAR ASSISTT</a:t>
                      </a:r>
                      <a:endParaRPr sz="18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504825">
                <a:tc>
                  <a:txBody>
                    <a:bodyPr/>
                    <a:lstStyle/>
                    <a:p>
                      <a:pPr marL="0" marR="0" lvl="0" indent="0" algn="ctr" rtl="0">
                        <a:spcBef>
                          <a:spcPts val="0"/>
                        </a:spcBef>
                        <a:spcAft>
                          <a:spcPts val="0"/>
                        </a:spcAft>
                        <a:buNone/>
                      </a:pPr>
                      <a:r>
                        <a:rPr lang="en-US" sz="1800"/>
                        <a:t>PRO PASS</a:t>
                      </a:r>
                      <a:endParaRPr sz="1800" b="1"/>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bl>
          </a:graphicData>
        </a:graphic>
      </p:graphicFrame>
      <p:sp>
        <p:nvSpPr>
          <p:cNvPr id="558" name="Google Shape;558;p56"/>
          <p:cNvSpPr/>
          <p:nvPr/>
        </p:nvSpPr>
        <p:spPr>
          <a:xfrm>
            <a:off x="2083818" y="4555235"/>
            <a:ext cx="12720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Mitigation</a:t>
            </a:r>
            <a:endParaRPr sz="1400">
              <a:solidFill>
                <a:schemeClr val="dk1"/>
              </a:solidFill>
              <a:latin typeface="Calibri"/>
              <a:ea typeface="Calibri"/>
              <a:cs typeface="Calibri"/>
              <a:sym typeface="Calibri"/>
            </a:endParaRPr>
          </a:p>
        </p:txBody>
      </p:sp>
      <p:sp>
        <p:nvSpPr>
          <p:cNvPr id="559" name="Google Shape;559;p56"/>
          <p:cNvSpPr/>
          <p:nvPr/>
        </p:nvSpPr>
        <p:spPr>
          <a:xfrm>
            <a:off x="2083817" y="5129275"/>
            <a:ext cx="8751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EA w/o</a:t>
            </a:r>
            <a:endParaRPr sz="1400">
              <a:solidFill>
                <a:schemeClr val="dk1"/>
              </a:solidFill>
              <a:latin typeface="Calibri"/>
              <a:ea typeface="Calibri"/>
              <a:cs typeface="Calibri"/>
              <a:sym typeface="Calibri"/>
            </a:endParaRPr>
          </a:p>
        </p:txBody>
      </p:sp>
      <p:sp>
        <p:nvSpPr>
          <p:cNvPr id="560" name="Google Shape;560;p56"/>
          <p:cNvSpPr/>
          <p:nvPr/>
        </p:nvSpPr>
        <p:spPr>
          <a:xfrm>
            <a:off x="3355675" y="5129275"/>
            <a:ext cx="7803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EA w/</a:t>
            </a:r>
            <a:endParaRPr sz="1400">
              <a:solidFill>
                <a:schemeClr val="dk1"/>
              </a:solidFill>
              <a:latin typeface="Calibri"/>
              <a:ea typeface="Calibri"/>
              <a:cs typeface="Calibri"/>
              <a:sym typeface="Calibri"/>
            </a:endParaRPr>
          </a:p>
        </p:txBody>
      </p:sp>
      <p:sp>
        <p:nvSpPr>
          <p:cNvPr id="561" name="Google Shape;561;p56"/>
          <p:cNvSpPr/>
          <p:nvPr/>
        </p:nvSpPr>
        <p:spPr>
          <a:xfrm>
            <a:off x="5372369" y="5632408"/>
            <a:ext cx="9957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EA w/</a:t>
            </a:r>
            <a:endParaRPr/>
          </a:p>
        </p:txBody>
      </p:sp>
      <p:sp>
        <p:nvSpPr>
          <p:cNvPr id="562" name="Google Shape;562;p56"/>
          <p:cNvSpPr/>
          <p:nvPr/>
        </p:nvSpPr>
        <p:spPr>
          <a:xfrm>
            <a:off x="2958861" y="5637686"/>
            <a:ext cx="23982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EA w/o</a:t>
            </a:r>
            <a:endParaRPr sz="1400">
              <a:solidFill>
                <a:schemeClr val="dk1"/>
              </a:solidFill>
              <a:latin typeface="Calibri"/>
              <a:ea typeface="Calibri"/>
              <a:cs typeface="Calibri"/>
              <a:sym typeface="Calibri"/>
            </a:endParaRPr>
          </a:p>
        </p:txBody>
      </p:sp>
      <p:cxnSp>
        <p:nvCxnSpPr>
          <p:cNvPr id="563" name="Google Shape;563;p56"/>
          <p:cNvCxnSpPr/>
          <p:nvPr/>
        </p:nvCxnSpPr>
        <p:spPr>
          <a:xfrm>
            <a:off x="3355675" y="4782659"/>
            <a:ext cx="0" cy="425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564" name="Google Shape;564;p56"/>
          <p:cNvCxnSpPr/>
          <p:nvPr/>
        </p:nvCxnSpPr>
        <p:spPr>
          <a:xfrm>
            <a:off x="2958861" y="5371206"/>
            <a:ext cx="0" cy="3303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565" name="Google Shape;565;p56"/>
          <p:cNvCxnSpPr/>
          <p:nvPr/>
        </p:nvCxnSpPr>
        <p:spPr>
          <a:xfrm>
            <a:off x="5357004" y="5371206"/>
            <a:ext cx="0" cy="3303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566" name="Google Shape;566;p56"/>
          <p:cNvCxnSpPr/>
          <p:nvPr/>
        </p:nvCxnSpPr>
        <p:spPr>
          <a:xfrm rot="10800000">
            <a:off x="4168469" y="5356699"/>
            <a:ext cx="12039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567" name="Google Shape;567;p56"/>
          <p:cNvSpPr/>
          <p:nvPr/>
        </p:nvSpPr>
        <p:spPr>
          <a:xfrm>
            <a:off x="6377913" y="4555230"/>
            <a:ext cx="1272000" cy="454800"/>
          </a:xfrm>
          <a:prstGeom prst="rightArrow">
            <a:avLst>
              <a:gd name="adj1" fmla="val 50000"/>
              <a:gd name="adj2" fmla="val 50000"/>
            </a:avLst>
          </a:prstGeom>
          <a:gradFill>
            <a:gsLst>
              <a:gs pos="0">
                <a:srgbClr val="1A5490"/>
              </a:gs>
              <a:gs pos="100000">
                <a:srgbClr val="A6B8E2"/>
              </a:gs>
            </a:gsLst>
            <a:lin ang="16200038" scaled="0"/>
          </a:gradFill>
          <a:ln w="9525" cap="flat" cmpd="sng">
            <a:solidFill>
              <a:srgbClr val="2453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Review</a:t>
            </a:r>
            <a:endParaRPr sz="1400">
              <a:solidFill>
                <a:schemeClr val="dk1"/>
              </a:solidFill>
              <a:latin typeface="Calibri"/>
              <a:ea typeface="Calibri"/>
              <a:cs typeface="Calibri"/>
              <a:sym typeface="Calibri"/>
            </a:endParaRPr>
          </a:p>
        </p:txBody>
      </p:sp>
      <p:cxnSp>
        <p:nvCxnSpPr>
          <p:cNvPr id="568" name="Google Shape;568;p56"/>
          <p:cNvCxnSpPr/>
          <p:nvPr/>
        </p:nvCxnSpPr>
        <p:spPr>
          <a:xfrm rot="10800000">
            <a:off x="6368313" y="4894852"/>
            <a:ext cx="9600" cy="9591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50"/>
              </a:srgbClr>
            </a:outerShdw>
          </a:effectLst>
        </p:spPr>
      </p:cxnSp>
      <p:sp>
        <p:nvSpPr>
          <p:cNvPr id="569" name="Google Shape;569;p56"/>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1389900" y="3017550"/>
            <a:ext cx="63642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GOES-16/17 Product Validation Status</a:t>
            </a:r>
            <a:endParaRPr/>
          </a:p>
        </p:txBody>
      </p:sp>
      <p:sp>
        <p:nvSpPr>
          <p:cNvPr id="176" name="Google Shape;176;p26"/>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7"/>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40</a:t>
            </a:fld>
            <a:endParaRPr dirty="0">
              <a:latin typeface="Times New Roman" panose="02020603050405020304" pitchFamily="18" charset="0"/>
              <a:cs typeface="Times New Roman" panose="02020603050405020304" pitchFamily="18" charset="0"/>
            </a:endParaRPr>
          </a:p>
        </p:txBody>
      </p:sp>
      <p:sp>
        <p:nvSpPr>
          <p:cNvPr id="575" name="Google Shape;575;p57"/>
          <p:cNvSpPr txBox="1"/>
          <p:nvPr/>
        </p:nvSpPr>
        <p:spPr>
          <a:xfrm>
            <a:off x="1600200" y="0"/>
            <a:ext cx="6400800" cy="82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GOES-17 L2+ Science Product</a:t>
            </a:r>
            <a:endParaRPr/>
          </a:p>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LHP Mitigations &amp; Delta Val. Status </a:t>
            </a:r>
            <a:endParaRPr sz="3000" b="1">
              <a:solidFill>
                <a:schemeClr val="dk1"/>
              </a:solidFill>
              <a:latin typeface="Calibri"/>
              <a:ea typeface="Calibri"/>
              <a:cs typeface="Calibri"/>
              <a:sym typeface="Calibri"/>
            </a:endParaRPr>
          </a:p>
        </p:txBody>
      </p:sp>
      <p:graphicFrame>
        <p:nvGraphicFramePr>
          <p:cNvPr id="576" name="Google Shape;576;p57"/>
          <p:cNvGraphicFramePr/>
          <p:nvPr/>
        </p:nvGraphicFramePr>
        <p:xfrm>
          <a:off x="7645400" y="137160"/>
          <a:ext cx="1270000" cy="548600"/>
        </p:xfrm>
        <a:graphic>
          <a:graphicData uri="http://schemas.openxmlformats.org/drawingml/2006/table">
            <a:tbl>
              <a:tblPr>
                <a:noFill/>
                <a:tableStyleId>{D4877460-094F-4685-881B-31682AC45977}</a:tableStyleId>
              </a:tblPr>
              <a:tblGrid>
                <a:gridCol w="1270000">
                  <a:extLst>
                    <a:ext uri="{9D8B030D-6E8A-4147-A177-3AD203B41FA5}">
                      <a16:colId xmlns:a16="http://schemas.microsoft.com/office/drawing/2014/main" val="20000"/>
                    </a:ext>
                  </a:extLst>
                </a:gridCol>
              </a:tblGrid>
              <a:tr h="137150">
                <a:tc>
                  <a:txBody>
                    <a:bodyPr/>
                    <a:lstStyle/>
                    <a:p>
                      <a:pPr marL="0" marR="0" lvl="0" indent="0" algn="l" rtl="0">
                        <a:spcBef>
                          <a:spcPts val="0"/>
                        </a:spcBef>
                        <a:spcAft>
                          <a:spcPts val="0"/>
                        </a:spcAft>
                        <a:buNone/>
                      </a:pPr>
                      <a:r>
                        <a:rPr lang="en-US" sz="800" b="0" i="0" u="none" strike="noStrike">
                          <a:solidFill>
                            <a:srgbClr val="FFFFFF"/>
                          </a:solidFill>
                          <a:latin typeface="Calibri"/>
                          <a:ea typeface="Calibri"/>
                          <a:cs typeface="Calibri"/>
                          <a:sym typeface="Calibri"/>
                        </a:rPr>
                        <a:t>Complete</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1F8026"/>
                    </a:solidFill>
                  </a:tcPr>
                </a:tc>
                <a:extLst>
                  <a:ext uri="{0D108BD9-81ED-4DB2-BD59-A6C34878D82A}">
                    <a16:rowId xmlns:a16="http://schemas.microsoft.com/office/drawing/2014/main" val="10000"/>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In Progress</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CDDC"/>
                    </a:solidFill>
                  </a:tcPr>
                </a:tc>
                <a:extLst>
                  <a:ext uri="{0D108BD9-81ED-4DB2-BD59-A6C34878D82A}">
                    <a16:rowId xmlns:a16="http://schemas.microsoft.com/office/drawing/2014/main" val="10001"/>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Not Started/ECD</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7150">
                <a:tc>
                  <a:txBody>
                    <a:bodyPr/>
                    <a:lstStyle/>
                    <a:p>
                      <a:pPr marL="0" marR="0" lvl="0" indent="0" algn="l" rtl="0">
                        <a:spcBef>
                          <a:spcPts val="0"/>
                        </a:spcBef>
                        <a:spcAft>
                          <a:spcPts val="0"/>
                        </a:spcAft>
                        <a:buNone/>
                      </a:pPr>
                      <a:r>
                        <a:rPr lang="en-US" sz="800" b="0" i="0" u="none" strike="noStrike">
                          <a:solidFill>
                            <a:srgbClr val="FF0000"/>
                          </a:solidFill>
                          <a:latin typeface="Calibri"/>
                          <a:ea typeface="Calibri"/>
                          <a:cs typeface="Calibri"/>
                          <a:sym typeface="Calibri"/>
                        </a:rPr>
                        <a:t>Not Started/ECD Changed</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aphicFrame>
        <p:nvGraphicFramePr>
          <p:cNvPr id="577" name="Google Shape;577;p57"/>
          <p:cNvGraphicFramePr/>
          <p:nvPr/>
        </p:nvGraphicFramePr>
        <p:xfrm>
          <a:off x="869950" y="1166813"/>
          <a:ext cx="7404100" cy="4991100"/>
        </p:xfrm>
        <a:graphic>
          <a:graphicData uri="http://schemas.openxmlformats.org/drawingml/2006/table">
            <a:tbl>
              <a:tblPr>
                <a:noFill/>
                <a:tableStyleId>{D4877460-094F-4685-881B-31682AC45977}</a:tableStyleId>
              </a:tblPr>
              <a:tblGrid>
                <a:gridCol w="1778000">
                  <a:extLst>
                    <a:ext uri="{9D8B030D-6E8A-4147-A177-3AD203B41FA5}">
                      <a16:colId xmlns:a16="http://schemas.microsoft.com/office/drawing/2014/main" val="20000"/>
                    </a:ext>
                  </a:extLst>
                </a:gridCol>
                <a:gridCol w="16129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1181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Component</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Delivery</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 (AWG)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OE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Warm Period Provisional Revisit</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Clear Sky Masks</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11/12/2019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Top Phase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(M. Pavolonis,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11/12/2019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Top Height</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11/12/2019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Top Pressure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11/12/2019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Top Temperature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11/12/2019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Derived Motion Winds</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(J. Daniels,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9/9/2019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11/14/2019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12/6/2019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Optical Depth</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3/24/2020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9/29/2020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Cloud Particle Size Dist.</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Heidinger,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3/24/2020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9/29/2020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sp>
        <p:nvSpPr>
          <p:cNvPr id="578" name="Google Shape;578;p57"/>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8"/>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41</a:t>
            </a:fld>
            <a:endParaRPr dirty="0">
              <a:latin typeface="Times New Roman" panose="02020603050405020304" pitchFamily="18" charset="0"/>
              <a:cs typeface="Times New Roman" panose="02020603050405020304" pitchFamily="18" charset="0"/>
            </a:endParaRPr>
          </a:p>
        </p:txBody>
      </p:sp>
      <p:sp>
        <p:nvSpPr>
          <p:cNvPr id="584" name="Google Shape;584;p58"/>
          <p:cNvSpPr txBox="1"/>
          <p:nvPr/>
        </p:nvSpPr>
        <p:spPr>
          <a:xfrm>
            <a:off x="1600200" y="0"/>
            <a:ext cx="6400800" cy="82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GOES-17 L2+ Science Product</a:t>
            </a:r>
            <a:endParaRPr/>
          </a:p>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LHP Mitigations &amp; Delta Val. Status </a:t>
            </a:r>
            <a:endParaRPr/>
          </a:p>
        </p:txBody>
      </p:sp>
      <p:graphicFrame>
        <p:nvGraphicFramePr>
          <p:cNvPr id="585" name="Google Shape;585;p58"/>
          <p:cNvGraphicFramePr/>
          <p:nvPr/>
        </p:nvGraphicFramePr>
        <p:xfrm>
          <a:off x="7645400" y="137160"/>
          <a:ext cx="1270000" cy="548600"/>
        </p:xfrm>
        <a:graphic>
          <a:graphicData uri="http://schemas.openxmlformats.org/drawingml/2006/table">
            <a:tbl>
              <a:tblPr>
                <a:noFill/>
                <a:tableStyleId>{D4877460-094F-4685-881B-31682AC45977}</a:tableStyleId>
              </a:tblPr>
              <a:tblGrid>
                <a:gridCol w="1270000">
                  <a:extLst>
                    <a:ext uri="{9D8B030D-6E8A-4147-A177-3AD203B41FA5}">
                      <a16:colId xmlns:a16="http://schemas.microsoft.com/office/drawing/2014/main" val="20000"/>
                    </a:ext>
                  </a:extLst>
                </a:gridCol>
              </a:tblGrid>
              <a:tr h="137150">
                <a:tc>
                  <a:txBody>
                    <a:bodyPr/>
                    <a:lstStyle/>
                    <a:p>
                      <a:pPr marL="0" marR="0" lvl="0" indent="0" algn="l" rtl="0">
                        <a:spcBef>
                          <a:spcPts val="0"/>
                        </a:spcBef>
                        <a:spcAft>
                          <a:spcPts val="0"/>
                        </a:spcAft>
                        <a:buNone/>
                      </a:pPr>
                      <a:r>
                        <a:rPr lang="en-US" sz="800" b="0" i="0" u="none" strike="noStrike">
                          <a:solidFill>
                            <a:srgbClr val="FFFFFF"/>
                          </a:solidFill>
                          <a:latin typeface="Calibri"/>
                          <a:ea typeface="Calibri"/>
                          <a:cs typeface="Calibri"/>
                          <a:sym typeface="Calibri"/>
                        </a:rPr>
                        <a:t>Complete</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1F8026"/>
                    </a:solidFill>
                  </a:tcPr>
                </a:tc>
                <a:extLst>
                  <a:ext uri="{0D108BD9-81ED-4DB2-BD59-A6C34878D82A}">
                    <a16:rowId xmlns:a16="http://schemas.microsoft.com/office/drawing/2014/main" val="10000"/>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In Progress</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CDDC"/>
                    </a:solidFill>
                  </a:tcPr>
                </a:tc>
                <a:extLst>
                  <a:ext uri="{0D108BD9-81ED-4DB2-BD59-A6C34878D82A}">
                    <a16:rowId xmlns:a16="http://schemas.microsoft.com/office/drawing/2014/main" val="10001"/>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Not Started/ECD</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7150">
                <a:tc>
                  <a:txBody>
                    <a:bodyPr/>
                    <a:lstStyle/>
                    <a:p>
                      <a:pPr marL="0" marR="0" lvl="0" indent="0" algn="l" rtl="0">
                        <a:spcBef>
                          <a:spcPts val="0"/>
                        </a:spcBef>
                        <a:spcAft>
                          <a:spcPts val="0"/>
                        </a:spcAft>
                        <a:buNone/>
                      </a:pPr>
                      <a:r>
                        <a:rPr lang="en-US" sz="800" b="0" i="0" u="none" strike="noStrike">
                          <a:solidFill>
                            <a:srgbClr val="FF0000"/>
                          </a:solidFill>
                          <a:latin typeface="Calibri"/>
                          <a:ea typeface="Calibri"/>
                          <a:cs typeface="Calibri"/>
                          <a:sym typeface="Calibri"/>
                        </a:rPr>
                        <a:t>Not Started/ECD Changed</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aphicFrame>
        <p:nvGraphicFramePr>
          <p:cNvPr id="586" name="Google Shape;586;p58"/>
          <p:cNvGraphicFramePr/>
          <p:nvPr/>
        </p:nvGraphicFramePr>
        <p:xfrm>
          <a:off x="869950" y="1471613"/>
          <a:ext cx="7404100" cy="4381500"/>
        </p:xfrm>
        <a:graphic>
          <a:graphicData uri="http://schemas.openxmlformats.org/drawingml/2006/table">
            <a:tbl>
              <a:tblPr>
                <a:noFill/>
                <a:tableStyleId>{D4877460-094F-4685-881B-31682AC45977}</a:tableStyleId>
              </a:tblPr>
              <a:tblGrid>
                <a:gridCol w="1778000">
                  <a:extLst>
                    <a:ext uri="{9D8B030D-6E8A-4147-A177-3AD203B41FA5}">
                      <a16:colId xmlns:a16="http://schemas.microsoft.com/office/drawing/2014/main" val="20000"/>
                    </a:ext>
                  </a:extLst>
                </a:gridCol>
                <a:gridCol w="16129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1181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Component</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Delivery</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 (AWG)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OE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Warm Period Provisional Revisit</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Rainfall Rate/QPE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(B. Kuligowski,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2/14/2020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3/6/2020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6/11/2020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Aerosol Optical Depth</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(I. Laszlo,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3/24/2020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9/29/2020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Aerosol Detection</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(S. Kondragunta,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3/24/2020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9/29/2020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Land Surface</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Temperature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(B. Yu,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2/11/2020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5/1/2020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9/29/2020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Volcanic Ash:</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Detection/Height</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(M. Pavolonis,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2/11/2020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6/15/2020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Fire Hot Spot</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Characterization</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(I. Csiszar,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2/11/2020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5/22/2020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6/15/2020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587" name="Google Shape;587;p58"/>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9"/>
          <p:cNvSpPr txBox="1">
            <a:spLocks noGrp="1"/>
          </p:cNvSpPr>
          <p:nvPr>
            <p:ph type="title"/>
          </p:nvPr>
        </p:nvSpPr>
        <p:spPr>
          <a:xfrm>
            <a:off x="1600200" y="0"/>
            <a:ext cx="7315200" cy="82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GOES-17 L2+ Science Product</a:t>
            </a:r>
            <a:br>
              <a:rPr lang="en-US"/>
            </a:br>
            <a:r>
              <a:rPr lang="en-US"/>
              <a:t>LHP Mitigations &amp; Delta Val. Status </a:t>
            </a:r>
            <a:endParaRPr/>
          </a:p>
        </p:txBody>
      </p:sp>
      <p:sp>
        <p:nvSpPr>
          <p:cNvPr id="593" name="Google Shape;593;p59"/>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42</a:t>
            </a:fld>
            <a:endParaRPr dirty="0">
              <a:latin typeface="Times New Roman" panose="02020603050405020304" pitchFamily="18" charset="0"/>
              <a:cs typeface="Times New Roman" panose="02020603050405020304" pitchFamily="18" charset="0"/>
            </a:endParaRPr>
          </a:p>
        </p:txBody>
      </p:sp>
      <p:graphicFrame>
        <p:nvGraphicFramePr>
          <p:cNvPr id="594" name="Google Shape;594;p59"/>
          <p:cNvGraphicFramePr/>
          <p:nvPr/>
        </p:nvGraphicFramePr>
        <p:xfrm>
          <a:off x="869950" y="1452563"/>
          <a:ext cx="7404100" cy="4419600"/>
        </p:xfrm>
        <a:graphic>
          <a:graphicData uri="http://schemas.openxmlformats.org/drawingml/2006/table">
            <a:tbl>
              <a:tblPr>
                <a:noFill/>
                <a:tableStyleId>{D4877460-094F-4685-881B-31682AC45977}</a:tableStyleId>
              </a:tblPr>
              <a:tblGrid>
                <a:gridCol w="1778000">
                  <a:extLst>
                    <a:ext uri="{9D8B030D-6E8A-4147-A177-3AD203B41FA5}">
                      <a16:colId xmlns:a16="http://schemas.microsoft.com/office/drawing/2014/main" val="20000"/>
                    </a:ext>
                  </a:extLst>
                </a:gridCol>
                <a:gridCol w="16129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1181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Component</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Delivery</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 (AWG)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DE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Mitigation OE Install</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(PRO)</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Warm Period Provisional Revisit</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(AWG)</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8763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Soundings - Legacy</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Vertical Moisture Profile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(T. Schmit,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7/6/2020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Soundings - Legacy</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Vertical Temp Profile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(T. Schmit,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7/6/2020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91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Soundings - TPW</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(T. Schmit,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7/6/2020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Soundings - Derived</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Stability Indices</a:t>
                      </a:r>
                      <a:r>
                        <a:rPr lang="en-US" sz="1000" b="1" i="0" u="none" strike="noStrike">
                          <a:solidFill>
                            <a:srgbClr val="000000"/>
                          </a:solidFill>
                          <a:latin typeface="Calibri"/>
                          <a:ea typeface="Calibri"/>
                          <a:cs typeface="Calibri"/>
                          <a:sym typeface="Calibri"/>
                        </a:rPr>
                        <a:t/>
                      </a:r>
                      <a:br>
                        <a:rPr lang="en-US" sz="10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(T. Schmit,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12/24/2019</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7/6/2020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7/27/2020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10/19/2020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47700">
                <a:tc>
                  <a:txBody>
                    <a:bodyPr/>
                    <a:lstStyle/>
                    <a:p>
                      <a:pPr marL="0" marR="0" lvl="0" indent="0" algn="ctr" rtl="0">
                        <a:spcBef>
                          <a:spcPts val="0"/>
                        </a:spcBef>
                        <a:spcAft>
                          <a:spcPts val="0"/>
                        </a:spcAft>
                        <a:buNone/>
                      </a:pPr>
                      <a:r>
                        <a:rPr lang="en-US" sz="1400" b="1" i="0" u="none" strike="noStrike">
                          <a:solidFill>
                            <a:srgbClr val="000000"/>
                          </a:solidFill>
                          <a:latin typeface="Calibri"/>
                          <a:ea typeface="Calibri"/>
                          <a:cs typeface="Calibri"/>
                          <a:sym typeface="Calibri"/>
                        </a:rPr>
                        <a:t>Sea Surface</a:t>
                      </a:r>
                      <a:br>
                        <a:rPr lang="en-US" sz="1400" b="1" i="0" u="none" strike="noStrike">
                          <a:solidFill>
                            <a:srgbClr val="000000"/>
                          </a:solidFill>
                          <a:latin typeface="Calibri"/>
                          <a:ea typeface="Calibri"/>
                          <a:cs typeface="Calibri"/>
                          <a:sym typeface="Calibri"/>
                        </a:rPr>
                      </a:br>
                      <a:r>
                        <a:rPr lang="en-US" sz="1400" b="1" i="0" u="none" strike="noStrike">
                          <a:solidFill>
                            <a:srgbClr val="000000"/>
                          </a:solidFill>
                          <a:latin typeface="Calibri"/>
                          <a:ea typeface="Calibri"/>
                          <a:cs typeface="Calibri"/>
                          <a:sym typeface="Calibri"/>
                        </a:rPr>
                        <a:t>Temperature</a:t>
                      </a:r>
                      <a:br>
                        <a:rPr lang="en-US" sz="1400" b="1" i="0" u="none" strike="noStrike">
                          <a:solidFill>
                            <a:srgbClr val="000000"/>
                          </a:solidFill>
                          <a:latin typeface="Calibri"/>
                          <a:ea typeface="Calibri"/>
                          <a:cs typeface="Calibri"/>
                          <a:sym typeface="Calibri"/>
                        </a:rPr>
                      </a:br>
                      <a:r>
                        <a:rPr lang="en-US" sz="1000" b="1" i="0" u="none" strike="noStrike">
                          <a:solidFill>
                            <a:srgbClr val="000000"/>
                          </a:solidFill>
                          <a:latin typeface="Calibri"/>
                          <a:ea typeface="Calibri"/>
                          <a:cs typeface="Calibri"/>
                          <a:sym typeface="Calibri"/>
                        </a:rPr>
                        <a:t>(A. Ignatov, AWG)</a:t>
                      </a:r>
                      <a:endParaRPr sz="1400" b="1" i="0" u="none" strike="noStrike">
                        <a:solidFill>
                          <a:srgbClr val="000000"/>
                        </a:solidFill>
                        <a:latin typeface="Calibri"/>
                        <a:ea typeface="Calibri"/>
                        <a:cs typeface="Calibri"/>
                        <a:sym typeface="Calibri"/>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4/28/2020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8/3/2020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8/24/2020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0" i="0" u="none" strike="noStrike">
                          <a:solidFill>
                            <a:srgbClr val="000000"/>
                          </a:solidFill>
                          <a:latin typeface="Calibri"/>
                          <a:ea typeface="Calibri"/>
                          <a:cs typeface="Calibri"/>
                          <a:sym typeface="Calibri"/>
                        </a:rPr>
                        <a:t>10/8/2020</a:t>
                      </a:r>
                      <a:endParaRPr/>
                    </a:p>
                  </a:txBody>
                  <a:tcPr marL="7625" marR="7625" marT="76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595" name="Google Shape;595;p59"/>
          <p:cNvSpPr/>
          <p:nvPr/>
        </p:nvSpPr>
        <p:spPr>
          <a:xfrm>
            <a:off x="-2154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 name="Google Shape;602;p60"/>
          <p:cNvGraphicFramePr/>
          <p:nvPr/>
        </p:nvGraphicFramePr>
        <p:xfrm>
          <a:off x="7645400" y="137160"/>
          <a:ext cx="1270000" cy="548600"/>
        </p:xfrm>
        <a:graphic>
          <a:graphicData uri="http://schemas.openxmlformats.org/drawingml/2006/table">
            <a:tbl>
              <a:tblPr>
                <a:noFill/>
                <a:tableStyleId>{D4877460-094F-4685-881B-31682AC45977}</a:tableStyleId>
              </a:tblPr>
              <a:tblGrid>
                <a:gridCol w="1270000">
                  <a:extLst>
                    <a:ext uri="{9D8B030D-6E8A-4147-A177-3AD203B41FA5}">
                      <a16:colId xmlns:a16="http://schemas.microsoft.com/office/drawing/2014/main" val="20000"/>
                    </a:ext>
                  </a:extLst>
                </a:gridCol>
              </a:tblGrid>
              <a:tr h="137150">
                <a:tc>
                  <a:txBody>
                    <a:bodyPr/>
                    <a:lstStyle/>
                    <a:p>
                      <a:pPr marL="0" marR="0" lvl="0" indent="0" algn="l" rtl="0">
                        <a:spcBef>
                          <a:spcPts val="0"/>
                        </a:spcBef>
                        <a:spcAft>
                          <a:spcPts val="0"/>
                        </a:spcAft>
                        <a:buNone/>
                      </a:pPr>
                      <a:r>
                        <a:rPr lang="en-US" sz="800" b="0" i="0" u="none" strike="noStrike">
                          <a:solidFill>
                            <a:srgbClr val="FFFFFF"/>
                          </a:solidFill>
                          <a:latin typeface="Calibri"/>
                          <a:ea typeface="Calibri"/>
                          <a:cs typeface="Calibri"/>
                          <a:sym typeface="Calibri"/>
                        </a:rPr>
                        <a:t>Complete</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1F8026"/>
                    </a:solidFill>
                  </a:tcPr>
                </a:tc>
                <a:extLst>
                  <a:ext uri="{0D108BD9-81ED-4DB2-BD59-A6C34878D82A}">
                    <a16:rowId xmlns:a16="http://schemas.microsoft.com/office/drawing/2014/main" val="10000"/>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In Progress</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CDDC"/>
                    </a:solidFill>
                  </a:tcPr>
                </a:tc>
                <a:extLst>
                  <a:ext uri="{0D108BD9-81ED-4DB2-BD59-A6C34878D82A}">
                    <a16:rowId xmlns:a16="http://schemas.microsoft.com/office/drawing/2014/main" val="10001"/>
                  </a:ext>
                </a:extLst>
              </a:tr>
              <a:tr h="137150">
                <a:tc>
                  <a:txBody>
                    <a:bodyPr/>
                    <a:lstStyle/>
                    <a:p>
                      <a:pPr marL="0" marR="0" lvl="0" indent="0" algn="l" rtl="0">
                        <a:spcBef>
                          <a:spcPts val="0"/>
                        </a:spcBef>
                        <a:spcAft>
                          <a:spcPts val="0"/>
                        </a:spcAft>
                        <a:buNone/>
                      </a:pPr>
                      <a:r>
                        <a:rPr lang="en-US" sz="800" b="0" i="0" u="none" strike="noStrike" dirty="0">
                          <a:solidFill>
                            <a:srgbClr val="000000"/>
                          </a:solidFill>
                          <a:latin typeface="Calibri"/>
                          <a:ea typeface="Calibri"/>
                          <a:cs typeface="Calibri"/>
                          <a:sym typeface="Calibri"/>
                        </a:rPr>
                        <a:t>Not Started/ECD</a:t>
                      </a:r>
                      <a:endParaRPr dirty="0"/>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7150">
                <a:tc>
                  <a:txBody>
                    <a:bodyPr/>
                    <a:lstStyle/>
                    <a:p>
                      <a:pPr marL="0" marR="0" lvl="0" indent="0" algn="l" rtl="0">
                        <a:spcBef>
                          <a:spcPts val="0"/>
                        </a:spcBef>
                        <a:spcAft>
                          <a:spcPts val="0"/>
                        </a:spcAft>
                        <a:buNone/>
                      </a:pPr>
                      <a:r>
                        <a:rPr lang="en-US" sz="800" b="0" i="0" u="none" strike="noStrike" dirty="0">
                          <a:solidFill>
                            <a:srgbClr val="FF0000"/>
                          </a:solidFill>
                          <a:latin typeface="Calibri"/>
                          <a:ea typeface="Calibri"/>
                          <a:cs typeface="Calibri"/>
                          <a:sym typeface="Calibri"/>
                        </a:rPr>
                        <a:t>Not Started/ECD Changed</a:t>
                      </a:r>
                      <a:endParaRPr dirty="0"/>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0"/>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sz="1400">
                <a:latin typeface="Times New Roman" panose="02020603050405020304" pitchFamily="18" charset="0"/>
                <a:cs typeface="Times New Roman" panose="02020603050405020304" pitchFamily="18" charset="0"/>
              </a:rPr>
              <a:t>43</a:t>
            </a:fld>
            <a:endParaRPr dirty="0">
              <a:latin typeface="Times New Roman" panose="02020603050405020304" pitchFamily="18" charset="0"/>
              <a:cs typeface="Times New Roman" panose="02020603050405020304" pitchFamily="18" charset="0"/>
            </a:endParaRPr>
          </a:p>
        </p:txBody>
      </p:sp>
      <p:sp>
        <p:nvSpPr>
          <p:cNvPr id="601" name="Google Shape;601;p60"/>
          <p:cNvSpPr txBox="1"/>
          <p:nvPr/>
        </p:nvSpPr>
        <p:spPr>
          <a:xfrm>
            <a:off x="1600200" y="0"/>
            <a:ext cx="6400800" cy="82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GOES-17 L2+ Science Product</a:t>
            </a:r>
            <a:endParaRPr/>
          </a:p>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LHP Mitigations &amp; Delta Val. Status </a:t>
            </a:r>
            <a:endParaRPr/>
          </a:p>
        </p:txBody>
      </p:sp>
      <p:graphicFrame>
        <p:nvGraphicFramePr>
          <p:cNvPr id="602" name="Google Shape;602;p60"/>
          <p:cNvGraphicFramePr/>
          <p:nvPr/>
        </p:nvGraphicFramePr>
        <p:xfrm>
          <a:off x="7645400" y="137160"/>
          <a:ext cx="1270000" cy="548600"/>
        </p:xfrm>
        <a:graphic>
          <a:graphicData uri="http://schemas.openxmlformats.org/drawingml/2006/table">
            <a:tbl>
              <a:tblPr>
                <a:noFill/>
                <a:tableStyleId>{D4877460-094F-4685-881B-31682AC45977}</a:tableStyleId>
              </a:tblPr>
              <a:tblGrid>
                <a:gridCol w="1270000">
                  <a:extLst>
                    <a:ext uri="{9D8B030D-6E8A-4147-A177-3AD203B41FA5}">
                      <a16:colId xmlns:a16="http://schemas.microsoft.com/office/drawing/2014/main" val="20000"/>
                    </a:ext>
                  </a:extLst>
                </a:gridCol>
              </a:tblGrid>
              <a:tr h="137150">
                <a:tc>
                  <a:txBody>
                    <a:bodyPr/>
                    <a:lstStyle/>
                    <a:p>
                      <a:pPr marL="0" marR="0" lvl="0" indent="0" algn="l" rtl="0">
                        <a:spcBef>
                          <a:spcPts val="0"/>
                        </a:spcBef>
                        <a:spcAft>
                          <a:spcPts val="0"/>
                        </a:spcAft>
                        <a:buNone/>
                      </a:pPr>
                      <a:r>
                        <a:rPr lang="en-US" sz="800" b="0" i="0" u="none" strike="noStrike">
                          <a:solidFill>
                            <a:srgbClr val="FFFFFF"/>
                          </a:solidFill>
                          <a:latin typeface="Calibri"/>
                          <a:ea typeface="Calibri"/>
                          <a:cs typeface="Calibri"/>
                          <a:sym typeface="Calibri"/>
                        </a:rPr>
                        <a:t>Complete</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1F8026"/>
                    </a:solidFill>
                  </a:tcPr>
                </a:tc>
                <a:extLst>
                  <a:ext uri="{0D108BD9-81ED-4DB2-BD59-A6C34878D82A}">
                    <a16:rowId xmlns:a16="http://schemas.microsoft.com/office/drawing/2014/main" val="10000"/>
                  </a:ext>
                </a:extLst>
              </a:tr>
              <a:tr h="137150">
                <a:tc>
                  <a:txBody>
                    <a:bodyPr/>
                    <a:lstStyle/>
                    <a:p>
                      <a:pPr marL="0" marR="0" lvl="0" indent="0" algn="l" rtl="0">
                        <a:spcBef>
                          <a:spcPts val="0"/>
                        </a:spcBef>
                        <a:spcAft>
                          <a:spcPts val="0"/>
                        </a:spcAft>
                        <a:buNone/>
                      </a:pPr>
                      <a:r>
                        <a:rPr lang="en-US" sz="800" b="0" i="0" u="none" strike="noStrike">
                          <a:solidFill>
                            <a:srgbClr val="000000"/>
                          </a:solidFill>
                          <a:latin typeface="Calibri"/>
                          <a:ea typeface="Calibri"/>
                          <a:cs typeface="Calibri"/>
                          <a:sym typeface="Calibri"/>
                        </a:rPr>
                        <a:t>In Progress</a:t>
                      </a:r>
                      <a:endParaRPr/>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CDDC"/>
                    </a:solidFill>
                  </a:tcPr>
                </a:tc>
                <a:extLst>
                  <a:ext uri="{0D108BD9-81ED-4DB2-BD59-A6C34878D82A}">
                    <a16:rowId xmlns:a16="http://schemas.microsoft.com/office/drawing/2014/main" val="10001"/>
                  </a:ext>
                </a:extLst>
              </a:tr>
              <a:tr h="137150">
                <a:tc>
                  <a:txBody>
                    <a:bodyPr/>
                    <a:lstStyle/>
                    <a:p>
                      <a:pPr marL="0" marR="0" lvl="0" indent="0" algn="l" rtl="0">
                        <a:spcBef>
                          <a:spcPts val="0"/>
                        </a:spcBef>
                        <a:spcAft>
                          <a:spcPts val="0"/>
                        </a:spcAft>
                        <a:buNone/>
                      </a:pPr>
                      <a:r>
                        <a:rPr lang="en-US" sz="800" b="0" i="0" u="none" strike="noStrike" dirty="0">
                          <a:solidFill>
                            <a:srgbClr val="000000"/>
                          </a:solidFill>
                          <a:latin typeface="Calibri"/>
                          <a:ea typeface="Calibri"/>
                          <a:cs typeface="Calibri"/>
                          <a:sym typeface="Calibri"/>
                        </a:rPr>
                        <a:t>Not Started/ECD</a:t>
                      </a:r>
                      <a:endParaRPr dirty="0"/>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7150">
                <a:tc>
                  <a:txBody>
                    <a:bodyPr/>
                    <a:lstStyle/>
                    <a:p>
                      <a:pPr marL="0" marR="0" lvl="0" indent="0" algn="l" rtl="0">
                        <a:spcBef>
                          <a:spcPts val="0"/>
                        </a:spcBef>
                        <a:spcAft>
                          <a:spcPts val="0"/>
                        </a:spcAft>
                        <a:buNone/>
                      </a:pPr>
                      <a:r>
                        <a:rPr lang="en-US" sz="800" b="0" i="0" u="none" strike="noStrike" dirty="0">
                          <a:solidFill>
                            <a:srgbClr val="FF0000"/>
                          </a:solidFill>
                          <a:latin typeface="Calibri"/>
                          <a:ea typeface="Calibri"/>
                          <a:cs typeface="Calibri"/>
                          <a:sym typeface="Calibri"/>
                        </a:rPr>
                        <a:t>Not Started/ECD Changed</a:t>
                      </a:r>
                      <a:endParaRPr dirty="0"/>
                    </a:p>
                  </a:txBody>
                  <a:tcPr marL="7625" marR="7625" marT="76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aphicFrame>
        <p:nvGraphicFramePr>
          <p:cNvPr id="603" name="Google Shape;603;p60"/>
          <p:cNvGraphicFramePr/>
          <p:nvPr/>
        </p:nvGraphicFramePr>
        <p:xfrm>
          <a:off x="1284465" y="1033462"/>
          <a:ext cx="6575050" cy="5257800"/>
        </p:xfrm>
        <a:graphic>
          <a:graphicData uri="http://schemas.openxmlformats.org/drawingml/2006/table">
            <a:tbl>
              <a:tblPr>
                <a:noFill/>
                <a:tableStyleId>{D4877460-094F-4685-881B-31682AC45977}</a:tableStyleId>
              </a:tblPr>
              <a:tblGrid>
                <a:gridCol w="1578925">
                  <a:extLst>
                    <a:ext uri="{9D8B030D-6E8A-4147-A177-3AD203B41FA5}">
                      <a16:colId xmlns:a16="http://schemas.microsoft.com/office/drawing/2014/main" val="20000"/>
                    </a:ext>
                  </a:extLst>
                </a:gridCol>
                <a:gridCol w="1432300">
                  <a:extLst>
                    <a:ext uri="{9D8B030D-6E8A-4147-A177-3AD203B41FA5}">
                      <a16:colId xmlns:a16="http://schemas.microsoft.com/office/drawing/2014/main" val="20001"/>
                    </a:ext>
                  </a:extLst>
                </a:gridCol>
                <a:gridCol w="1229300">
                  <a:extLst>
                    <a:ext uri="{9D8B030D-6E8A-4147-A177-3AD203B41FA5}">
                      <a16:colId xmlns:a16="http://schemas.microsoft.com/office/drawing/2014/main" val="20002"/>
                    </a:ext>
                  </a:extLst>
                </a:gridCol>
                <a:gridCol w="1251850">
                  <a:extLst>
                    <a:ext uri="{9D8B030D-6E8A-4147-A177-3AD203B41FA5}">
                      <a16:colId xmlns:a16="http://schemas.microsoft.com/office/drawing/2014/main" val="20003"/>
                    </a:ext>
                  </a:extLst>
                </a:gridCol>
                <a:gridCol w="1082675">
                  <a:extLst>
                    <a:ext uri="{9D8B030D-6E8A-4147-A177-3AD203B41FA5}">
                      <a16:colId xmlns:a16="http://schemas.microsoft.com/office/drawing/2014/main" val="20004"/>
                    </a:ext>
                  </a:extLst>
                </a:gridCol>
              </a:tblGrid>
              <a:tr h="1048850">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Component</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Mitigation Delivery</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 (AWG)</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Mitigation DE Install</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(PRO)</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Mitigation OE Install</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(PRO)</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Warm Period Provisional Revisit</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(AWG)</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75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Downward Solar</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Insolation (SFC)</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(I. Laszlo,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5/5/2020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8/3/2020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8/24/2020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10/8/2020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75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Reflected Solar</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Insolation (TOA)</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(I. Laszlo,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5/5/2020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8/3/2020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8/24/2020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10/8/2020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2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Aerosol Particle Size</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(I. Laszlo,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6/9/2020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8/10/2020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8/31/2020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10/15/2020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2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Cloud Cover Layer</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(A. Heidinger,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6/9/2020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9/9/2020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9/30/2020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11/5/2020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75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Ice Concentration &amp;</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Extent</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(J. Key,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6/9/2020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10/7/2020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10/28/2020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2/28/2021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575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Ice Age &amp;</a:t>
                      </a:r>
                      <a:br>
                        <a:rPr lang="en-US" sz="1200" b="1" i="0" u="none" strike="noStrike">
                          <a:solidFill>
                            <a:srgbClr val="000000"/>
                          </a:solidFill>
                          <a:latin typeface="Calibri"/>
                          <a:ea typeface="Calibri"/>
                          <a:cs typeface="Calibri"/>
                          <a:sym typeface="Calibri"/>
                        </a:rPr>
                      </a:br>
                      <a:r>
                        <a:rPr lang="en-US" sz="1200" b="1" i="0" u="none" strike="noStrike">
                          <a:solidFill>
                            <a:srgbClr val="000000"/>
                          </a:solidFill>
                          <a:latin typeface="Calibri"/>
                          <a:ea typeface="Calibri"/>
                          <a:cs typeface="Calibri"/>
                          <a:sym typeface="Calibri"/>
                        </a:rPr>
                        <a:t>Thickness</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(J. Key,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6/9/2020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10/14/2020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11/4/2020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2/28/2021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72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Ice Motion</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(J. Key,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6/9/2020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11/4/2020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11/25/2020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2/28/2021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419550">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Land Surface Albedo</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(J. Key,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12/12/2019</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12/3/2020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12/24/2020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4/7/2021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72175">
                <a:tc>
                  <a:txBody>
                    <a:bodyPr/>
                    <a:lstStyle/>
                    <a:p>
                      <a:pPr marL="0" marR="0" lvl="0" indent="0" algn="ctr" rtl="0">
                        <a:spcBef>
                          <a:spcPts val="0"/>
                        </a:spcBef>
                        <a:spcAft>
                          <a:spcPts val="0"/>
                        </a:spcAft>
                        <a:buNone/>
                      </a:pPr>
                      <a:r>
                        <a:rPr lang="en-US" sz="1200" b="1" i="0" u="none" strike="noStrike">
                          <a:solidFill>
                            <a:srgbClr val="000000"/>
                          </a:solidFill>
                          <a:latin typeface="Calibri"/>
                          <a:ea typeface="Calibri"/>
                          <a:cs typeface="Calibri"/>
                          <a:sym typeface="Calibri"/>
                        </a:rPr>
                        <a:t>Snow Cover</a:t>
                      </a:r>
                      <a:br>
                        <a:rPr lang="en-US" sz="1200" b="1" i="0" u="none" strike="noStrike">
                          <a:solidFill>
                            <a:srgbClr val="000000"/>
                          </a:solidFill>
                          <a:latin typeface="Calibri"/>
                          <a:ea typeface="Calibri"/>
                          <a:cs typeface="Calibri"/>
                          <a:sym typeface="Calibri"/>
                        </a:rPr>
                      </a:br>
                      <a:r>
                        <a:rPr lang="en-US" sz="900" b="1" i="0" u="none" strike="noStrike">
                          <a:solidFill>
                            <a:srgbClr val="000000"/>
                          </a:solidFill>
                          <a:latin typeface="Calibri"/>
                          <a:ea typeface="Calibri"/>
                          <a:cs typeface="Calibri"/>
                          <a:sym typeface="Calibri"/>
                        </a:rPr>
                        <a:t>(J. Key, AWG)</a:t>
                      </a:r>
                      <a:endParaRPr sz="1200" b="1" i="0" u="none" strike="noStrike">
                        <a:solidFill>
                          <a:srgbClr val="000000"/>
                        </a:solidFill>
                        <a:latin typeface="Calibri"/>
                        <a:ea typeface="Calibri"/>
                        <a:cs typeface="Calibri"/>
                        <a:sym typeface="Calibri"/>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4/18/2020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12/10/2020</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1/8/2021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b="0" i="0" u="none" strike="noStrike">
                          <a:solidFill>
                            <a:srgbClr val="000000"/>
                          </a:solidFill>
                          <a:latin typeface="Calibri"/>
                          <a:ea typeface="Calibri"/>
                          <a:cs typeface="Calibri"/>
                          <a:sym typeface="Calibri"/>
                        </a:rPr>
                        <a:t>4/21/2021</a:t>
                      </a:r>
                      <a:endParaRPr/>
                    </a:p>
                  </a:txBody>
                  <a:tcPr marL="6775" marR="6775" marT="677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
        <p:nvSpPr>
          <p:cNvPr id="604" name="Google Shape;604;p60"/>
          <p:cNvSpPr/>
          <p:nvPr/>
        </p:nvSpPr>
        <p:spPr>
          <a:xfrm>
            <a:off x="-139250" y="6309350"/>
            <a:ext cx="9349500" cy="18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1"/>
          <p:cNvSpPr txBox="1">
            <a:spLocks noGrp="1"/>
          </p:cNvSpPr>
          <p:nvPr>
            <p:ph type="title"/>
          </p:nvPr>
        </p:nvSpPr>
        <p:spPr>
          <a:xfrm>
            <a:off x="1600202" y="0"/>
            <a:ext cx="5543185" cy="8229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endParaRPr sz="3300"/>
          </a:p>
        </p:txBody>
      </p:sp>
      <p:sp>
        <p:nvSpPr>
          <p:cNvPr id="610" name="Google Shape;610;p61"/>
          <p:cNvSpPr txBox="1">
            <a:spLocks noGrp="1"/>
          </p:cNvSpPr>
          <p:nvPr>
            <p:ph type="body" idx="1"/>
          </p:nvPr>
        </p:nvSpPr>
        <p:spPr>
          <a:xfrm>
            <a:off x="228600" y="1033272"/>
            <a:ext cx="8686800" cy="5257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3600"/>
              <a:buNone/>
            </a:pPr>
            <a:r>
              <a:rPr lang="en-US" sz="3600"/>
              <a:t>Thank you!</a:t>
            </a:r>
            <a:endParaRPr/>
          </a:p>
          <a:p>
            <a:pPr marL="0" lvl="0" indent="0" algn="ctr" rtl="0">
              <a:spcBef>
                <a:spcPts val="520"/>
              </a:spcBef>
              <a:spcAft>
                <a:spcPts val="0"/>
              </a:spcAft>
              <a:buClr>
                <a:schemeClr val="dk1"/>
              </a:buClr>
              <a:buSzPts val="2600"/>
              <a:buNone/>
            </a:pPr>
            <a:endParaRPr/>
          </a:p>
          <a:p>
            <a:pPr marL="0" lvl="0" indent="0" algn="ctr" rtl="0">
              <a:spcBef>
                <a:spcPts val="520"/>
              </a:spcBef>
              <a:spcAft>
                <a:spcPts val="0"/>
              </a:spcAft>
              <a:buClr>
                <a:schemeClr val="dk1"/>
              </a:buClr>
              <a:buSzPts val="2600"/>
              <a:buNone/>
            </a:pPr>
            <a:r>
              <a:rPr lang="en-US"/>
              <a:t>Curtiss.Burnett@noaa.gov</a:t>
            </a:r>
            <a:endParaRPr/>
          </a:p>
        </p:txBody>
      </p:sp>
      <p:sp>
        <p:nvSpPr>
          <p:cNvPr id="611" name="Google Shape;611;p61"/>
          <p:cNvSpPr txBox="1">
            <a:spLocks noGrp="1"/>
          </p:cNvSpPr>
          <p:nvPr>
            <p:ph type="sldNum" idx="12"/>
          </p:nvPr>
        </p:nvSpPr>
        <p:spPr>
          <a:xfrm>
            <a:off x="8001001" y="6400800"/>
            <a:ext cx="914400" cy="4572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44</a:t>
            </a:fld>
            <a:endParaRPr sz="1200">
              <a:solidFill>
                <a:srgbClr val="FFFFFF"/>
              </a:solidFill>
              <a:latin typeface="Calibri"/>
              <a:ea typeface="Calibri"/>
              <a:cs typeface="Calibri"/>
              <a:sym typeface="Calibri"/>
            </a:endParaRPr>
          </a:p>
        </p:txBody>
      </p:sp>
      <p:sp>
        <p:nvSpPr>
          <p:cNvPr id="612" name="Google Shape;612;p61"/>
          <p:cNvSpPr txBox="1">
            <a:spLocks noGrp="1"/>
          </p:cNvSpPr>
          <p:nvPr>
            <p:ph type="sldNum" idx="12"/>
          </p:nvPr>
        </p:nvSpPr>
        <p:spPr>
          <a:xfrm>
            <a:off x="7071996" y="6400804"/>
            <a:ext cx="1828800" cy="365100"/>
          </a:xfrm>
          <a:prstGeom prst="rect">
            <a:avLst/>
          </a:prstGeom>
          <a:noFill/>
          <a:ln>
            <a:noFill/>
          </a:ln>
        </p:spPr>
        <p:txBody>
          <a:bodyPr spcFirstLastPara="1" wrap="square" lIns="0" tIns="0" rIns="0" bIns="45700" anchor="ctr" anchorCtr="0">
            <a:noAutofit/>
          </a:bodyPr>
          <a:lstStyle/>
          <a:p>
            <a:pPr marL="0" lvl="0" indent="0" algn="r" rtl="0">
              <a:spcBef>
                <a:spcPts val="0"/>
              </a:spcBef>
              <a:spcAft>
                <a:spcPts val="0"/>
              </a:spcAft>
              <a:buNone/>
            </a:pPr>
            <a:fld id="{00000000-1234-1234-1234-123412341234}" type="slidenum">
              <a:rPr lang="en-US"/>
              <a:t>44</a:t>
            </a:fld>
            <a:endParaRPr dirty="0"/>
          </a:p>
        </p:txBody>
      </p:sp>
      <p:sp>
        <p:nvSpPr>
          <p:cNvPr id="2" name="TextBox 1"/>
          <p:cNvSpPr txBox="1"/>
          <p:nvPr/>
        </p:nvSpPr>
        <p:spPr>
          <a:xfrm>
            <a:off x="1256145" y="4826794"/>
            <a:ext cx="6631710" cy="1323439"/>
          </a:xfrm>
          <a:prstGeom prst="rect">
            <a:avLst/>
          </a:prstGeom>
          <a:noFill/>
          <a:ln>
            <a:solidFill>
              <a:schemeClr val="tx1"/>
            </a:solidFill>
          </a:ln>
        </p:spPr>
        <p:txBody>
          <a:bodyPr wrap="square" rtlCol="0">
            <a:spAutoFit/>
          </a:bodyPr>
          <a:lstStyle/>
          <a:p>
            <a:r>
              <a:rPr lang="en-US" sz="1600" dirty="0" smtClean="0"/>
              <a:t>For further questions, or questions I cannot answer, please contact:</a:t>
            </a:r>
          </a:p>
          <a:p>
            <a:endParaRPr lang="en-US" sz="1600" dirty="0"/>
          </a:p>
          <a:p>
            <a:r>
              <a:rPr lang="en-US" sz="1600" dirty="0" smtClean="0"/>
              <a:t>For data and Program related questions:  </a:t>
            </a:r>
            <a:r>
              <a:rPr lang="en-US" sz="1600" dirty="0" smtClean="0">
                <a:hlinkClick r:id="rId3"/>
              </a:rPr>
              <a:t>matthew.seybold@noaa.gov</a:t>
            </a:r>
            <a:endParaRPr lang="en-US" sz="1600" dirty="0" smtClean="0"/>
          </a:p>
          <a:p>
            <a:r>
              <a:rPr lang="en-US" sz="1600" dirty="0" smtClean="0"/>
              <a:t>For GRB and GRB Users questions:         </a:t>
            </a:r>
            <a:r>
              <a:rPr lang="en-US" sz="1600" dirty="0" smtClean="0">
                <a:hlinkClick r:id="rId4"/>
              </a:rPr>
              <a:t>james.mcnitt@noaa.gov</a:t>
            </a:r>
            <a:r>
              <a:rPr lang="en-US" sz="1600" dirty="0" smtClean="0"/>
              <a:t> </a:t>
            </a:r>
          </a:p>
          <a:p>
            <a:r>
              <a:rPr lang="en-US" sz="1600" dirty="0" smtClean="0"/>
              <a:t>For Enterprise and Schedule questions:   </a:t>
            </a:r>
            <a:r>
              <a:rPr lang="en-US" sz="1600" dirty="0" smtClean="0">
                <a:hlinkClick r:id="rId5"/>
              </a:rPr>
              <a:t>thomas.feroli@noaa.gov</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1600199" y="0"/>
            <a:ext cx="75438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GOES-16 L1b Science Product Validation Status</a:t>
            </a:r>
            <a:endParaRPr/>
          </a:p>
        </p:txBody>
      </p:sp>
      <p:sp>
        <p:nvSpPr>
          <p:cNvPr id="183" name="Google Shape;183;p27"/>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184" name="Google Shape;184;p27"/>
          <p:cNvPicPr preferRelativeResize="0"/>
          <p:nvPr/>
        </p:nvPicPr>
        <p:blipFill>
          <a:blip r:embed="rId3">
            <a:alphaModFix/>
          </a:blip>
          <a:stretch>
            <a:fillRect/>
          </a:stretch>
        </p:blipFill>
        <p:spPr>
          <a:xfrm>
            <a:off x="152400" y="975300"/>
            <a:ext cx="8839200" cy="517461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1600199" y="0"/>
            <a:ext cx="75438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GOES-16 L2+ Science Product Validation Status</a:t>
            </a:r>
            <a:endParaRPr/>
          </a:p>
        </p:txBody>
      </p:sp>
      <p:sp>
        <p:nvSpPr>
          <p:cNvPr id="191" name="Google Shape;191;p28"/>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192" name="Google Shape;192;p28"/>
          <p:cNvPicPr preferRelativeResize="0"/>
          <p:nvPr/>
        </p:nvPicPr>
        <p:blipFill>
          <a:blip r:embed="rId3">
            <a:alphaModFix/>
          </a:blip>
          <a:stretch>
            <a:fillRect/>
          </a:stretch>
        </p:blipFill>
        <p:spPr>
          <a:xfrm>
            <a:off x="152400" y="1044225"/>
            <a:ext cx="8839200" cy="4428846"/>
          </a:xfrm>
          <a:prstGeom prst="rect">
            <a:avLst/>
          </a:prstGeom>
          <a:noFill/>
          <a:ln>
            <a:noFill/>
          </a:ln>
        </p:spPr>
      </p:pic>
      <p:pic>
        <p:nvPicPr>
          <p:cNvPr id="193" name="Google Shape;193;p28"/>
          <p:cNvPicPr preferRelativeResize="0"/>
          <p:nvPr/>
        </p:nvPicPr>
        <p:blipFill>
          <a:blip r:embed="rId4">
            <a:alphaModFix/>
          </a:blip>
          <a:stretch>
            <a:fillRect/>
          </a:stretch>
        </p:blipFill>
        <p:spPr>
          <a:xfrm>
            <a:off x="152400" y="5625471"/>
            <a:ext cx="8486775" cy="2762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1607849" y="0"/>
            <a:ext cx="75438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00" name="Google Shape;200;p29"/>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201" name="Google Shape;201;p29"/>
          <p:cNvSpPr txBox="1">
            <a:spLocks noGrp="1"/>
          </p:cNvSpPr>
          <p:nvPr>
            <p:ph type="title"/>
          </p:nvPr>
        </p:nvSpPr>
        <p:spPr>
          <a:xfrm>
            <a:off x="1600199" y="0"/>
            <a:ext cx="75438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GOES-17 L1b Science Product Validation Status</a:t>
            </a:r>
            <a:endParaRPr/>
          </a:p>
        </p:txBody>
      </p:sp>
      <p:pic>
        <p:nvPicPr>
          <p:cNvPr id="202" name="Google Shape;202;p29"/>
          <p:cNvPicPr preferRelativeResize="0"/>
          <p:nvPr/>
        </p:nvPicPr>
        <p:blipFill rotWithShape="1">
          <a:blip r:embed="rId3">
            <a:alphaModFix/>
          </a:blip>
          <a:srcRect t="14012" b="5316"/>
          <a:stretch/>
        </p:blipFill>
        <p:spPr>
          <a:xfrm>
            <a:off x="150875" y="996575"/>
            <a:ext cx="8842226" cy="506170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1600202" y="0"/>
            <a:ext cx="55431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 </a:t>
            </a:r>
            <a:endParaRPr/>
          </a:p>
        </p:txBody>
      </p:sp>
      <p:sp>
        <p:nvSpPr>
          <p:cNvPr id="209" name="Google Shape;209;p30"/>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10" name="Google Shape;210;p30"/>
          <p:cNvSpPr txBox="1">
            <a:spLocks noGrp="1"/>
          </p:cNvSpPr>
          <p:nvPr>
            <p:ph type="title"/>
          </p:nvPr>
        </p:nvSpPr>
        <p:spPr>
          <a:xfrm>
            <a:off x="1607849" y="0"/>
            <a:ext cx="75438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GOES-17 L2+ Science Product Validation Status</a:t>
            </a:r>
            <a:endParaRPr/>
          </a:p>
        </p:txBody>
      </p:sp>
      <p:pic>
        <p:nvPicPr>
          <p:cNvPr id="211" name="Google Shape;211;p30"/>
          <p:cNvPicPr preferRelativeResize="0"/>
          <p:nvPr/>
        </p:nvPicPr>
        <p:blipFill rotWithShape="1">
          <a:blip r:embed="rId3">
            <a:alphaModFix/>
          </a:blip>
          <a:srcRect t="12303"/>
          <a:stretch/>
        </p:blipFill>
        <p:spPr>
          <a:xfrm>
            <a:off x="474725" y="1014901"/>
            <a:ext cx="8194526" cy="538590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2911950" y="3017550"/>
            <a:ext cx="3320100" cy="82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GOES Rebroadcast (GRB) Update</a:t>
            </a:r>
            <a:endParaRPr/>
          </a:p>
        </p:txBody>
      </p:sp>
      <p:sp>
        <p:nvSpPr>
          <p:cNvPr id="218" name="Google Shape;218;p31"/>
          <p:cNvSpPr txBox="1">
            <a:spLocks noGrp="1"/>
          </p:cNvSpPr>
          <p:nvPr>
            <p:ph type="sldNum" idx="12"/>
          </p:nvPr>
        </p:nvSpPr>
        <p:spPr>
          <a:xfrm>
            <a:off x="8001001" y="6400800"/>
            <a:ext cx="914400" cy="457200"/>
          </a:xfrm>
          <a:prstGeom prst="rect">
            <a:avLst/>
          </a:prstGeom>
        </p:spPr>
        <p:txBody>
          <a:bodyPr spcFirstLastPara="1" wrap="square" lIns="0" tIns="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Custom 3">
      <a:dk1>
        <a:srgbClr val="000000"/>
      </a:dk1>
      <a:lt1>
        <a:srgbClr val="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ES-R">
  <a:themeElements>
    <a:clrScheme name="Custom 3">
      <a:dk1>
        <a:srgbClr val="000000"/>
      </a:dk1>
      <a:lt1>
        <a:srgbClr val="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Custom 3">
      <a:dk1>
        <a:srgbClr val="000000"/>
      </a:dk1>
      <a:lt1>
        <a:srgbClr val="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6934</TotalTime>
  <Words>2779</Words>
  <Application>Microsoft Office PowerPoint</Application>
  <PresentationFormat>On-screen Show (4:3)</PresentationFormat>
  <Paragraphs>623</Paragraphs>
  <Slides>44</Slides>
  <Notes>38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44</vt:i4>
      </vt:variant>
    </vt:vector>
  </HeadingPairs>
  <TitlesOfParts>
    <vt:vector size="52" baseType="lpstr">
      <vt:lpstr>Calibri</vt:lpstr>
      <vt:lpstr>Noto Sans Symbols</vt:lpstr>
      <vt:lpstr>Times New Roman</vt:lpstr>
      <vt:lpstr>Arial Black</vt:lpstr>
      <vt:lpstr>Arial</vt:lpstr>
      <vt:lpstr>Default Theme</vt:lpstr>
      <vt:lpstr>GOES-R</vt:lpstr>
      <vt:lpstr>Default Theme</vt:lpstr>
      <vt:lpstr>GOES-R Program Update on Operational Products And GRB</vt:lpstr>
      <vt:lpstr>Message from Matt Seybold – PRO Lead</vt:lpstr>
      <vt:lpstr>Outline</vt:lpstr>
      <vt:lpstr>GOES-16/17 Product Validation Status</vt:lpstr>
      <vt:lpstr>GOES-16 L1b Science Product Validation Status</vt:lpstr>
      <vt:lpstr>GOES-16 L2+ Science Product Validation Status</vt:lpstr>
      <vt:lpstr> </vt:lpstr>
      <vt:lpstr> </vt:lpstr>
      <vt:lpstr>GOES Rebroadcast (GRB) Update</vt:lpstr>
      <vt:lpstr>GOES-R Series Data Access</vt:lpstr>
      <vt:lpstr>GOES-R Series Ground Systems Architecture</vt:lpstr>
      <vt:lpstr>GOES-R Series Products on GRB</vt:lpstr>
      <vt:lpstr>GOES Rebroadcast Reception</vt:lpstr>
      <vt:lpstr>GOES-R Series GRB Ground Antenna Sizes</vt:lpstr>
      <vt:lpstr>GOES-R GRB Sites</vt:lpstr>
      <vt:lpstr>GRB User Group</vt:lpstr>
      <vt:lpstr>Community Satellite Processing Package for Geostationary Data</vt:lpstr>
      <vt:lpstr>CSPP Geo Level 2 Processing</vt:lpstr>
      <vt:lpstr>Recent Changes to GRB</vt:lpstr>
      <vt:lpstr>Summary</vt:lpstr>
      <vt:lpstr>  GOES-17 Thermal Control Anomaly Summary  </vt:lpstr>
      <vt:lpstr>Cryocoolers &amp; LHP Model</vt:lpstr>
      <vt:lpstr>PowerPoint Presentation</vt:lpstr>
      <vt:lpstr>Annual Fluctuation of FPM Temperatures</vt:lpstr>
      <vt:lpstr>GOES-17 ABI Performance</vt:lpstr>
      <vt:lpstr>GOES-17 TDQF Flag</vt:lpstr>
      <vt:lpstr>TDQF Flag</vt:lpstr>
      <vt:lpstr>TDQF example: Apr. 10, 2019 at 10:20 UTC Band 12</vt:lpstr>
      <vt:lpstr>TDQF example: Apr. 26, 2019 at 12:20 UTC Band 12</vt:lpstr>
      <vt:lpstr>Good news ↑, bad news ↓, and looking up ↗</vt:lpstr>
      <vt:lpstr>New and improved TDQF approach</vt:lpstr>
      <vt:lpstr>GOES-17 Thermal Anomaly Mitigations </vt:lpstr>
      <vt:lpstr>ABI L2+ LHP Mitigation Strategy</vt:lpstr>
      <vt:lpstr>Enterprise Refresh</vt:lpstr>
      <vt:lpstr>Enterprise Algorithms</vt:lpstr>
      <vt:lpstr>Enterprise Algorithm Stack</vt:lpstr>
      <vt:lpstr>Enterprise Algorithm Development</vt:lpstr>
      <vt:lpstr>Roles and Responsibilities</vt:lpstr>
      <vt:lpstr>Parallel Development</vt:lpstr>
      <vt:lpstr>PowerPoint Presentation</vt:lpstr>
      <vt:lpstr>PowerPoint Presentation</vt:lpstr>
      <vt:lpstr>GOES-17 L2+ Science Product LHP Mitigations &amp; Delta Val. Status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Program Update on Operational Products And GRB</dc:title>
  <dc:creator>Burnett, Curtiss B. (GSFC-580.0)[Arctic Slope Technical Services, Inc.]</dc:creator>
  <cp:lastModifiedBy>Burnett, Curtiss B. (GSFC-580.0)[Arctic Slope Technical Services, Inc.]</cp:lastModifiedBy>
  <cp:revision>23</cp:revision>
  <dcterms:modified xsi:type="dcterms:W3CDTF">2019-06-22T14:18:08Z</dcterms:modified>
</cp:coreProperties>
</file>